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97"/>
  </p:notesMasterIdLst>
  <p:sldIdLst>
    <p:sldId id="4536" r:id="rId2"/>
    <p:sldId id="4535" r:id="rId3"/>
    <p:sldId id="4154" r:id="rId4"/>
    <p:sldId id="4378" r:id="rId5"/>
    <p:sldId id="4401" r:id="rId6"/>
    <p:sldId id="4389" r:id="rId7"/>
    <p:sldId id="4386" r:id="rId8"/>
    <p:sldId id="4387" r:id="rId9"/>
    <p:sldId id="4388" r:id="rId10"/>
    <p:sldId id="4390" r:id="rId11"/>
    <p:sldId id="4391" r:id="rId12"/>
    <p:sldId id="4392" r:id="rId13"/>
    <p:sldId id="4393" r:id="rId14"/>
    <p:sldId id="4394" r:id="rId15"/>
    <p:sldId id="4395" r:id="rId16"/>
    <p:sldId id="4396" r:id="rId17"/>
    <p:sldId id="4397" r:id="rId18"/>
    <p:sldId id="4128" r:id="rId19"/>
    <p:sldId id="4403" r:id="rId20"/>
    <p:sldId id="4426" r:id="rId21"/>
    <p:sldId id="4425" r:id="rId22"/>
    <p:sldId id="4410" r:id="rId23"/>
    <p:sldId id="4404" r:id="rId24"/>
    <p:sldId id="4474" r:id="rId25"/>
    <p:sldId id="4407" r:id="rId26"/>
    <p:sldId id="4405" r:id="rId27"/>
    <p:sldId id="4380" r:id="rId28"/>
    <p:sldId id="4381" r:id="rId29"/>
    <p:sldId id="4408" r:id="rId30"/>
    <p:sldId id="4406" r:id="rId31"/>
    <p:sldId id="4427" r:id="rId32"/>
    <p:sldId id="4377" r:id="rId33"/>
    <p:sldId id="4411" r:id="rId34"/>
    <p:sldId id="4409" r:id="rId35"/>
    <p:sldId id="4412" r:id="rId36"/>
    <p:sldId id="4413" r:id="rId37"/>
    <p:sldId id="4414" r:id="rId38"/>
    <p:sldId id="4415" r:id="rId39"/>
    <p:sldId id="4416" r:id="rId40"/>
    <p:sldId id="4417" r:id="rId41"/>
    <p:sldId id="4538" r:id="rId42"/>
    <p:sldId id="4540" r:id="rId43"/>
    <p:sldId id="4428" r:id="rId44"/>
    <p:sldId id="4418" r:id="rId45"/>
    <p:sldId id="4422" r:id="rId46"/>
    <p:sldId id="4419" r:id="rId47"/>
    <p:sldId id="4421" r:id="rId48"/>
    <p:sldId id="4423" r:id="rId49"/>
    <p:sldId id="4424" r:id="rId50"/>
    <p:sldId id="4537" r:id="rId51"/>
    <p:sldId id="4430" r:id="rId52"/>
    <p:sldId id="4431" r:id="rId53"/>
    <p:sldId id="4432" r:id="rId54"/>
    <p:sldId id="4436" r:id="rId55"/>
    <p:sldId id="4437" r:id="rId56"/>
    <p:sldId id="4438" r:id="rId57"/>
    <p:sldId id="4439" r:id="rId58"/>
    <p:sldId id="4440" r:id="rId59"/>
    <p:sldId id="4443" r:id="rId60"/>
    <p:sldId id="4433" r:id="rId61"/>
    <p:sldId id="4441" r:id="rId62"/>
    <p:sldId id="4442" r:id="rId63"/>
    <p:sldId id="4444" r:id="rId64"/>
    <p:sldId id="4445" r:id="rId65"/>
    <p:sldId id="4446" r:id="rId66"/>
    <p:sldId id="4454" r:id="rId67"/>
    <p:sldId id="4456" r:id="rId68"/>
    <p:sldId id="4447" r:id="rId69"/>
    <p:sldId id="4448" r:id="rId70"/>
    <p:sldId id="4457" r:id="rId71"/>
    <p:sldId id="4449" r:id="rId72"/>
    <p:sldId id="4458" r:id="rId73"/>
    <p:sldId id="4450" r:id="rId74"/>
    <p:sldId id="4459" r:id="rId75"/>
    <p:sldId id="4460" r:id="rId76"/>
    <p:sldId id="4451" r:id="rId77"/>
    <p:sldId id="4461" r:id="rId78"/>
    <p:sldId id="4452" r:id="rId79"/>
    <p:sldId id="4462" r:id="rId80"/>
    <p:sldId id="4463" r:id="rId81"/>
    <p:sldId id="4453" r:id="rId82"/>
    <p:sldId id="4464" r:id="rId83"/>
    <p:sldId id="4465" r:id="rId84"/>
    <p:sldId id="4466" r:id="rId85"/>
    <p:sldId id="4467" r:id="rId86"/>
    <p:sldId id="4468" r:id="rId87"/>
    <p:sldId id="4470" r:id="rId88"/>
    <p:sldId id="4471" r:id="rId89"/>
    <p:sldId id="4469" r:id="rId90"/>
    <p:sldId id="4539" r:id="rId91"/>
    <p:sldId id="4472" r:id="rId92"/>
    <p:sldId id="4473" r:id="rId93"/>
    <p:sldId id="4376" r:id="rId94"/>
    <p:sldId id="4101" r:id="rId95"/>
    <p:sldId id="4116" r:id="rId9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 autoAdjust="0"/>
    <p:restoredTop sz="91374"/>
  </p:normalViewPr>
  <p:slideViewPr>
    <p:cSldViewPr snapToGrid="0" snapToObjects="1">
      <p:cViewPr varScale="1">
        <p:scale>
          <a:sx n="93" d="100"/>
          <a:sy n="93" d="100"/>
        </p:scale>
        <p:origin x="216" y="41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commentAuthors" Target="commentAuthors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11/6/23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sj.com/articles/how-china-swallowed-the-wto-1509551308" TargetMode="External"/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081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www.google.com</a:t>
            </a:r>
            <a:r>
              <a:rPr lang="en-US" dirty="0"/>
              <a:t>/</a:t>
            </a:r>
            <a:r>
              <a:rPr lang="en-US" dirty="0" err="1"/>
              <a:t>search?q</a:t>
            </a:r>
            <a:r>
              <a:rPr lang="en-US" dirty="0"/>
              <a:t>=</a:t>
            </a:r>
            <a:r>
              <a:rPr lang="en-US" dirty="0" err="1"/>
              <a:t>world+bank+bad&amp;tbm</a:t>
            </a:r>
            <a:r>
              <a:rPr lang="en-US" dirty="0"/>
              <a:t>=</a:t>
            </a:r>
            <a:r>
              <a:rPr lang="en-US" dirty="0" err="1"/>
              <a:t>isch&amp;ved</a:t>
            </a:r>
            <a:r>
              <a:rPr lang="en-US" dirty="0"/>
              <a:t>=2ahUKEwj_56CJxL6BAxUIJtAFHWb2DkgQ2-cCegQIABAA&amp;oq=</a:t>
            </a:r>
            <a:r>
              <a:rPr lang="en-US" dirty="0" err="1"/>
              <a:t>world+bank+bad&amp;gs_lcp</a:t>
            </a:r>
            <a:r>
              <a:rPr lang="en-US" dirty="0"/>
              <a:t>=CgNpbWcQAzIHCAAQGBCABDoFCAAQgAQ6BggAEAcQHjoICAAQCBAHEB5QvghY7jhgmUdoAHAAeACAAX6IAZ4IkgEDOC4zmAEAoAEBqgELZ3dzLXdpei1pbWfAAQE&amp;sclient=</a:t>
            </a:r>
            <a:r>
              <a:rPr lang="en-US" dirty="0" err="1"/>
              <a:t>img&amp;ei</a:t>
            </a:r>
            <a:r>
              <a:rPr lang="en-US" dirty="0"/>
              <a:t>=g7INZb-aI4jMwN4P5uy7wAQ&amp;bih=652&amp;biw=1398&amp;rlz=1C5GCEM_enUS993US993#imgrc=b0LR28pjgCP12M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9434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www.nytimes.com</a:t>
            </a:r>
            <a:r>
              <a:rPr lang="en-US" dirty="0"/>
              <a:t>/2019/11/28/opinion/</a:t>
            </a:r>
            <a:r>
              <a:rPr lang="en-US" dirty="0" err="1"/>
              <a:t>seattle</a:t>
            </a:r>
            <a:r>
              <a:rPr lang="en-US" dirty="0"/>
              <a:t>-world-trade-</a:t>
            </a:r>
            <a:r>
              <a:rPr lang="en-US" dirty="0" err="1"/>
              <a:t>organization.html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3681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natlib.govt.nz</a:t>
            </a:r>
            <a:r>
              <a:rPr lang="en-US" dirty="0"/>
              <a:t>/records/23054047?search%5Bi%5D%5Bsubject_authority_id%5D=-64352&amp;search%5Bpath%5D=items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1228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https://world101.cfr.org/understanding-international-system/global-governance/what-world-trade-organization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380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course slides.  Don’t know </a:t>
            </a:r>
            <a:r>
              <a:rPr lang="en-US"/>
              <a:t>where i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7016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www.un.org</a:t>
            </a:r>
            <a:r>
              <a:rPr lang="en-US" dirty="0"/>
              <a:t>/</a:t>
            </a:r>
            <a:r>
              <a:rPr lang="en-US" dirty="0" err="1"/>
              <a:t>securitycouncil</a:t>
            </a:r>
            <a:r>
              <a:rPr lang="en-US" dirty="0"/>
              <a:t>/content/security-council-members</a:t>
            </a:r>
          </a:p>
          <a:p>
            <a:r>
              <a:rPr lang="en-US" dirty="0"/>
              <a:t>https://</a:t>
            </a:r>
            <a:r>
              <a:rPr lang="en-US" dirty="0" err="1"/>
              <a:t>www.un.org</a:t>
            </a:r>
            <a:r>
              <a:rPr lang="en-US" dirty="0"/>
              <a:t>/</a:t>
            </a:r>
            <a:r>
              <a:rPr lang="en-US" dirty="0" err="1"/>
              <a:t>securitycouncil</a:t>
            </a:r>
            <a:r>
              <a:rPr lang="en-US" dirty="0"/>
              <a:t>/content/presidency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0019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unsceb.org</a:t>
            </a:r>
            <a:r>
              <a:rPr lang="en-US" dirty="0"/>
              <a:t>/</a:t>
            </a:r>
            <a:r>
              <a:rPr lang="en-US" dirty="0" err="1"/>
              <a:t>hr</a:t>
            </a:r>
            <a:r>
              <a:rPr lang="en-US" dirty="0"/>
              <a:t>-organization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0189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Fagan, Moira, “People across 24 countries continue to view UN favorably,” Pew Research Center, August 31, 2023.</a:t>
            </a:r>
          </a:p>
          <a:p>
            <a:r>
              <a:rPr lang="en-US" dirty="0"/>
              <a:t>https://</a:t>
            </a:r>
            <a:r>
              <a:rPr lang="en-US" dirty="0" err="1"/>
              <a:t>www.pewresearch.org</a:t>
            </a:r>
            <a:r>
              <a:rPr lang="en-US" dirty="0"/>
              <a:t>/short-reads/2023/08/31/people-across-24-countries-continue-to-view-un-favorably/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8755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betterworldcampaign.org</a:t>
            </a:r>
            <a:r>
              <a:rPr lang="en-US" dirty="0"/>
              <a:t>/us-funding-for-the-un/un-budget-formula#:~:text=There%20are%20two%20main%20budgets,of%20global%20gross%20national%20income.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2267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www.theguardian.com</a:t>
            </a:r>
            <a:r>
              <a:rPr lang="en-US" dirty="0"/>
              <a:t>/world/2015/</a:t>
            </a:r>
            <a:r>
              <a:rPr lang="en-US" dirty="0" err="1"/>
              <a:t>sep</a:t>
            </a:r>
            <a:r>
              <a:rPr lang="en-US" dirty="0"/>
              <a:t>/07/what-has-the-un-achieved-united-nations</a:t>
            </a:r>
          </a:p>
          <a:p>
            <a:r>
              <a:rPr lang="en-US" dirty="0"/>
              <a:t>These data seem to be adjusted for inflations, as article says “Even accounting for inflation, annual UN expenditure is 40 times higher than it was in the early 1950s.”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359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sbhshgovapmacro.wordpress.com</a:t>
            </a:r>
            <a:r>
              <a:rPr lang="en-US" dirty="0"/>
              <a:t>/2011/06/02/international-institutions/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3702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howmuch.net</a:t>
            </a:r>
            <a:r>
              <a:rPr lang="en-US" dirty="0"/>
              <a:t>/articles/united-nations-budget-contributions-by-country-2019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5055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www.ft.com</a:t>
            </a:r>
            <a:r>
              <a:rPr lang="en-US" dirty="0"/>
              <a:t>/content/ab44dccf-e613-485d-a901-2b19badc9705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8756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www.imf.org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/About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5328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www.imf.org</a:t>
            </a:r>
            <a:r>
              <a:rPr lang="en-US" dirty="0"/>
              <a:t>/external/np/fin/data/</a:t>
            </a:r>
            <a:r>
              <a:rPr lang="en-US" dirty="0" err="1"/>
              <a:t>sdr_ir.aspx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7369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www.imf.org</a:t>
            </a:r>
            <a:r>
              <a:rPr lang="en-US" dirty="0"/>
              <a:t>/external/np/fin/data/</a:t>
            </a:r>
            <a:r>
              <a:rPr lang="en-US" dirty="0" err="1"/>
              <a:t>sdr_ir.aspx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8822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www.imf.org</a:t>
            </a:r>
            <a:r>
              <a:rPr lang="en-US" dirty="0"/>
              <a:t>/external/np/fin/data/</a:t>
            </a:r>
            <a:r>
              <a:rPr lang="en-US" dirty="0" err="1"/>
              <a:t>sdr_ir.aspx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606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www.imf.org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/About/Factsheets/Where-the-IMF-Gets-Its-Money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533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www.imf.org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/About/Factsheets/Where-the-IMF-Gets-Its-Money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972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www.chinadaily.com.cn</a:t>
            </a:r>
            <a:r>
              <a:rPr lang="en-US" dirty="0"/>
              <a:t>/</a:t>
            </a:r>
            <a:r>
              <a:rPr lang="en-US" dirty="0" err="1"/>
              <a:t>bizchina</a:t>
            </a:r>
            <a:r>
              <a:rPr lang="en-US" dirty="0"/>
              <a:t>/2009-05/14/content_7775618.htm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9686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www.ft.com</a:t>
            </a:r>
            <a:r>
              <a:rPr lang="en-US" dirty="0"/>
              <a:t>/content/ab44dccf-e613-485d-a901-2b19badc9705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03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www.quora.com</a:t>
            </a:r>
            <a:r>
              <a:rPr lang="en-US" dirty="0"/>
              <a:t>/When-has-the-United-Nations-been-less-than-effective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9220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www.imf.org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/About/Factsheets/Sheets/2022/IMF-Quotas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9211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www.developmentaid.org</a:t>
            </a:r>
            <a:r>
              <a:rPr lang="en-US" dirty="0"/>
              <a:t>/news-stream/post/124249/doing-business-with-the-world-bank-2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http://</a:t>
            </a:r>
            <a:r>
              <a:rPr lang="en-US" dirty="0" err="1"/>
              <a:t>www.globalislander.com</a:t>
            </a:r>
            <a:r>
              <a:rPr lang="en-US" dirty="0"/>
              <a:t>/2012/10/the-world-bank-</a:t>
            </a:r>
            <a:r>
              <a:rPr lang="en-US" dirty="0" err="1"/>
              <a:t>group.html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7118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www.worldbank.org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/news/feature/2012/07/26/</a:t>
            </a:r>
            <a:r>
              <a:rPr lang="en-US" dirty="0" err="1"/>
              <a:t>getting_to_know_theworldbank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3595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www.worldbank.org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/news/feature/2012/07/26/</a:t>
            </a:r>
            <a:r>
              <a:rPr lang="en-US" dirty="0" err="1"/>
              <a:t>getting_to_know_theworldbank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4119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thewto_e</a:t>
            </a:r>
            <a:r>
              <a:rPr lang="en-US" dirty="0"/>
              <a:t>/</a:t>
            </a:r>
            <a:r>
              <a:rPr lang="en-US" dirty="0" err="1"/>
              <a:t>thewto_e.htm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2152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28651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Schlesinger, Jacob M., “How China Swallowed the WTO,” 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Wall Street Journal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, November 2, 2017. </a:t>
            </a:r>
          </a:p>
          <a:p>
            <a:r>
              <a:rPr lang="en-US" sz="1200" u="sng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  <a:hlinkClick r:id="rId3"/>
              </a:rPr>
              <a:t>https://www.wsj.com/articles/how-china-swallowed-the-wto-1509551308</a:t>
            </a:r>
            <a:r>
              <a:rPr lang="en-US" dirty="0">
                <a:effectLst/>
              </a:rPr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45233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www.ft.com</a:t>
            </a:r>
            <a:r>
              <a:rPr lang="en-US" dirty="0"/>
              <a:t>/content/2219e65d-19a6-4da3-a5d0-192300775e64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11971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www.drishtiias.com</a:t>
            </a:r>
            <a:r>
              <a:rPr lang="en-US" dirty="0"/>
              <a:t>/daily-updates/daily-news-analysis/g20-map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73131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unctad.org</a:t>
            </a:r>
            <a:r>
              <a:rPr lang="en-US" dirty="0"/>
              <a:t>/about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32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www.nytimes.com</a:t>
            </a:r>
            <a:r>
              <a:rPr lang="en-US" dirty="0"/>
              <a:t>/2016/03/20/opinion/</a:t>
            </a:r>
            <a:r>
              <a:rPr lang="en-US" dirty="0" err="1"/>
              <a:t>sunday</a:t>
            </a:r>
            <a:r>
              <a:rPr lang="en-US" dirty="0"/>
              <a:t>/</a:t>
            </a:r>
            <a:r>
              <a:rPr lang="en-US" dirty="0" err="1"/>
              <a:t>i</a:t>
            </a:r>
            <a:r>
              <a:rPr lang="en-US" dirty="0"/>
              <a:t>-love-the-un-but-it-is-</a:t>
            </a:r>
            <a:r>
              <a:rPr lang="en-US" dirty="0" err="1"/>
              <a:t>failing.html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3299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www.britannica.com</a:t>
            </a:r>
            <a:r>
              <a:rPr lang="en-US" dirty="0"/>
              <a:t>/money/development-bank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68297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55621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http://</a:t>
            </a:r>
            <a:r>
              <a:rPr lang="en-US" dirty="0" err="1"/>
              <a:t>europa.eu</a:t>
            </a:r>
            <a:r>
              <a:rPr lang="en-US" dirty="0"/>
              <a:t>/</a:t>
            </a:r>
            <a:r>
              <a:rPr lang="en-US" dirty="0" err="1"/>
              <a:t>european</a:t>
            </a:r>
            <a:r>
              <a:rPr lang="en-US" dirty="0"/>
              <a:t>-union/about-</a:t>
            </a:r>
            <a:r>
              <a:rPr lang="en-US" dirty="0" err="1"/>
              <a:t>eu</a:t>
            </a:r>
            <a:r>
              <a:rPr lang="en-US" dirty="0"/>
              <a:t>/money/</a:t>
            </a:r>
            <a:r>
              <a:rPr lang="en-US" dirty="0" err="1"/>
              <a:t>euro_en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21824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maproom.net</a:t>
            </a:r>
            <a:r>
              <a:rPr lang="en-US" dirty="0"/>
              <a:t>/shop/</a:t>
            </a:r>
            <a:r>
              <a:rPr lang="en-US" dirty="0" err="1"/>
              <a:t>eu</a:t>
            </a:r>
            <a:r>
              <a:rPr lang="en-US" dirty="0"/>
              <a:t>-map/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58416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maproom.net</a:t>
            </a:r>
            <a:r>
              <a:rPr lang="en-US" dirty="0"/>
              <a:t>/shop/</a:t>
            </a:r>
            <a:r>
              <a:rPr lang="en-US" dirty="0" err="1"/>
              <a:t>eu</a:t>
            </a:r>
            <a:r>
              <a:rPr lang="en-US" dirty="0"/>
              <a:t>-map/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13243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maproom.net</a:t>
            </a:r>
            <a:r>
              <a:rPr lang="en-US" dirty="0"/>
              <a:t>/shop/</a:t>
            </a:r>
            <a:r>
              <a:rPr lang="en-US" dirty="0" err="1"/>
              <a:t>eu</a:t>
            </a:r>
            <a:r>
              <a:rPr lang="en-US" dirty="0"/>
              <a:t>-map/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29911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maproom.net</a:t>
            </a:r>
            <a:r>
              <a:rPr lang="en-US" dirty="0"/>
              <a:t>/shop/</a:t>
            </a:r>
            <a:r>
              <a:rPr lang="en-US" dirty="0" err="1"/>
              <a:t>eu</a:t>
            </a:r>
            <a:r>
              <a:rPr lang="en-US" dirty="0"/>
              <a:t>-map/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39950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”Status of </a:t>
            </a:r>
            <a:r>
              <a:rPr lang="en-US" dirty="0" err="1"/>
              <a:t>AfCFTA</a:t>
            </a:r>
            <a:r>
              <a:rPr lang="en-US" dirty="0"/>
              <a:t> Ratification,” </a:t>
            </a:r>
            <a:r>
              <a:rPr lang="en-US" dirty="0" err="1"/>
              <a:t>tralac</a:t>
            </a:r>
            <a:r>
              <a:rPr lang="en-US" dirty="0"/>
              <a:t>, infographics, September 6, 2023</a:t>
            </a:r>
          </a:p>
          <a:p>
            <a:r>
              <a:rPr lang="en-US" dirty="0"/>
              <a:t>https://</a:t>
            </a:r>
            <a:r>
              <a:rPr lang="en-US" dirty="0" err="1"/>
              <a:t>www.tralac.org</a:t>
            </a:r>
            <a:r>
              <a:rPr lang="en-US" dirty="0"/>
              <a:t>/resources/infographic/13795-status-of-afcfta-ratification.html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70594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maproom.net</a:t>
            </a:r>
            <a:r>
              <a:rPr lang="en-US" dirty="0"/>
              <a:t>/shop/</a:t>
            </a:r>
            <a:r>
              <a:rPr lang="en-US" dirty="0" err="1"/>
              <a:t>eu</a:t>
            </a:r>
            <a:r>
              <a:rPr lang="en-US" dirty="0"/>
              <a:t>-map/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5365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maproom.net</a:t>
            </a:r>
            <a:r>
              <a:rPr lang="en-US" dirty="0"/>
              <a:t>/shop/</a:t>
            </a:r>
            <a:r>
              <a:rPr lang="en-US" dirty="0" err="1"/>
              <a:t>eu</a:t>
            </a:r>
            <a:r>
              <a:rPr lang="en-US" dirty="0"/>
              <a:t>-map/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387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www.cato.org</a:t>
            </a:r>
            <a:r>
              <a:rPr lang="en-US" dirty="0"/>
              <a:t>/blog/international-monetary-fund-accidentally-provides-strong-evidence-laffer-curve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3874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jamaica-gleaner.com</a:t>
            </a:r>
            <a:r>
              <a:rPr lang="en-US" dirty="0"/>
              <a:t>/gleaner/20120930/focus/focus1.html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5825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www.pbp.ie</a:t>
            </a:r>
            <a:r>
              <a:rPr lang="en-US" dirty="0"/>
              <a:t>/eu-imf-shock-therapy-will-make-a-bad-situation-worse-remove-last-semblance-of-democracy/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357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libcom.org</a:t>
            </a:r>
            <a:r>
              <a:rPr lang="en-US" dirty="0"/>
              <a:t>/article/more-bad-news-world-bank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501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america.aljazeera.com</a:t>
            </a:r>
            <a:r>
              <a:rPr lang="en-US" dirty="0"/>
              <a:t>/opinions/2015/7/the-world-bank-has-an-accountability-</a:t>
            </a:r>
            <a:r>
              <a:rPr lang="en-US" dirty="0" err="1"/>
              <a:t>problem.html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292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nequality/Programs/incshr.png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EEDelegation.org" TargetMode="External"/><Relationship Id="rId2" Type="http://schemas.openxmlformats.org/officeDocument/2006/relationships/hyperlink" Target="http://www.needec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con.org/testimonials.php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895" y="1795708"/>
            <a:ext cx="10219508" cy="2187011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i="1" dirty="0" err="1"/>
              <a:t>Osher</a:t>
            </a:r>
            <a:r>
              <a:rPr lang="en-US" sz="3600" b="1" i="1" dirty="0"/>
              <a:t> Lifelong Learning Institute, Fall 2023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dirty="0"/>
              <a:t>Contemporary Economic Policy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AE01C54-87B5-E047-A90C-F1A958BEF150}"/>
              </a:ext>
            </a:extLst>
          </p:cNvPr>
          <p:cNvSpPr txBox="1">
            <a:spLocks/>
          </p:cNvSpPr>
          <p:nvPr/>
        </p:nvSpPr>
        <p:spPr>
          <a:xfrm>
            <a:off x="1547649" y="4460328"/>
            <a:ext cx="9144000" cy="138408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University of North Florida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Fall, 2023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Jon </a:t>
            </a:r>
            <a:r>
              <a:rPr lang="en-US" sz="3100" dirty="0" err="1">
                <a:solidFill>
                  <a:schemeClr val="tx2"/>
                </a:solidFill>
              </a:rPr>
              <a:t>Haveman</a:t>
            </a:r>
            <a:r>
              <a:rPr lang="en-US" sz="3100" dirty="0">
                <a:solidFill>
                  <a:schemeClr val="tx2"/>
                </a:solidFill>
              </a:rPr>
              <a:t>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National Economic Education Delegation</a:t>
            </a:r>
          </a:p>
        </p:txBody>
      </p:sp>
    </p:spTree>
    <p:extLst>
      <p:ext uri="{BB962C8B-B14F-4D97-AF65-F5344CB8AC3E}">
        <p14:creationId xmlns:p14="http://schemas.microsoft.com/office/powerpoint/2010/main" val="4205440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ship sinking in water&#10;&#10;Description automatically generated">
            <a:extLst>
              <a:ext uri="{FF2B5EF4-FFF2-40B4-BE49-F238E27FC236}">
                <a16:creationId xmlns:a16="http://schemas.microsoft.com/office/drawing/2014/main" id="{B1FF68BD-A22C-AC4D-1C12-674D787D5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087" y="643466"/>
            <a:ext cx="7657825" cy="557106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2A15-B087-4DFD-E43E-896BB238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10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CEB74E4-9837-1196-7CD8-29E837E53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891007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ign with black text&#10;&#10;Description automatically generated">
            <a:extLst>
              <a:ext uri="{FF2B5EF4-FFF2-40B4-BE49-F238E27FC236}">
                <a16:creationId xmlns:a16="http://schemas.microsoft.com/office/drawing/2014/main" id="{C0C27077-485C-D83E-6BF1-66CF8180A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0060" y="895349"/>
            <a:ext cx="7705940" cy="512445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2A15-B087-4DFD-E43E-896BB238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11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AC2C3AC-4D44-B58B-0573-69774E040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F &amp; World Bank</a:t>
            </a:r>
          </a:p>
        </p:txBody>
      </p:sp>
    </p:spTree>
    <p:extLst>
      <p:ext uri="{BB962C8B-B14F-4D97-AF65-F5344CB8AC3E}">
        <p14:creationId xmlns:p14="http://schemas.microsoft.com/office/powerpoint/2010/main" val="273816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FC7FB4EC-3D96-DCD3-EB73-C85D09255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995" y="643466"/>
            <a:ext cx="8808010" cy="557106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2A15-B087-4DFD-E43E-896BB238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12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D41AF83-474A-9005-D62B-3CD1BB7B0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Wo</a:t>
            </a:r>
            <a:r>
              <a:rPr lang="en-US" dirty="0"/>
              <a:t>rld Bank</a:t>
            </a:r>
          </a:p>
        </p:txBody>
      </p:sp>
    </p:spTree>
    <p:extLst>
      <p:ext uri="{BB962C8B-B14F-4D97-AF65-F5344CB8AC3E}">
        <p14:creationId xmlns:p14="http://schemas.microsoft.com/office/powerpoint/2010/main" val="28329467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BEBB62-F898-5383-0E70-D61C8DE09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1812" y="643466"/>
            <a:ext cx="9208376" cy="557106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2A15-B087-4DFD-E43E-896BB238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13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638C3A7-3A56-1CEC-0966-CB6FFB941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Wo</a:t>
            </a:r>
            <a:r>
              <a:rPr lang="en-US" dirty="0"/>
              <a:t>rld Bank</a:t>
            </a:r>
          </a:p>
        </p:txBody>
      </p:sp>
    </p:spTree>
    <p:extLst>
      <p:ext uri="{BB962C8B-B14F-4D97-AF65-F5344CB8AC3E}">
        <p14:creationId xmlns:p14="http://schemas.microsoft.com/office/powerpoint/2010/main" val="17996470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DBA45186-E478-5814-431F-9E0D1F9D0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915" y="643466"/>
            <a:ext cx="8346169" cy="557106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2A15-B087-4DFD-E43E-896BB238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14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EFB3BED-8C65-2B56-B4E9-C3B95F091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2571936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santa claus&#10;&#10;Description automatically generated">
            <a:extLst>
              <a:ext uri="{FF2B5EF4-FFF2-40B4-BE49-F238E27FC236}">
                <a16:creationId xmlns:a16="http://schemas.microsoft.com/office/drawing/2014/main" id="{60230789-4CD0-CADD-6856-A5546A18E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6212" y="643466"/>
            <a:ext cx="7119576" cy="557106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2A15-B087-4DFD-E43E-896BB238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15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384C7DD-3D9C-DC8C-BB97-C1D0218BB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849162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olice officers holding a sign&#10;&#10;Description automatically generated">
            <a:extLst>
              <a:ext uri="{FF2B5EF4-FFF2-40B4-BE49-F238E27FC236}">
                <a16:creationId xmlns:a16="http://schemas.microsoft.com/office/drawing/2014/main" id="{3FB31F89-2A3C-B6D0-94D0-3CA7C9742E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46" b="-1"/>
          <a:stretch/>
        </p:blipFill>
        <p:spPr>
          <a:xfrm>
            <a:off x="1143000" y="990600"/>
            <a:ext cx="10058400" cy="515344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2A15-B087-4DFD-E43E-896BB238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16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3E2B137-0311-BC9F-FA5B-B01D9B6D1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405816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2A15-B087-4DFD-E43E-896BB238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17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44B4B7-3442-70DD-5257-F47940942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951260"/>
            <a:ext cx="7772400" cy="495547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1B20D9A-68C3-281D-F4CC-4EAF5370F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41427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Ou</a:t>
            </a:r>
            <a:r>
              <a:rPr lang="en-US" dirty="0"/>
              <a:t>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Four Main Institutions </a:t>
            </a:r>
          </a:p>
          <a:p>
            <a:pPr lvl="1"/>
            <a:r>
              <a:rPr lang="en-US" dirty="0"/>
              <a:t>Compared</a:t>
            </a:r>
          </a:p>
          <a:p>
            <a:pPr lvl="1"/>
            <a:r>
              <a:rPr lang="en-US" dirty="0"/>
              <a:t>Individually</a:t>
            </a:r>
          </a:p>
          <a:p>
            <a:pPr lvl="2"/>
            <a:r>
              <a:rPr lang="en-US" dirty="0"/>
              <a:t>United Nations</a:t>
            </a:r>
          </a:p>
          <a:p>
            <a:pPr lvl="2"/>
            <a:r>
              <a:rPr lang="en-US" dirty="0"/>
              <a:t>International Monetary Fund</a:t>
            </a:r>
          </a:p>
          <a:p>
            <a:pPr lvl="2"/>
            <a:r>
              <a:rPr lang="en-US" dirty="0"/>
              <a:t>World Bank</a:t>
            </a:r>
          </a:p>
          <a:p>
            <a:pPr lvl="2"/>
            <a:r>
              <a:rPr lang="en-US" dirty="0"/>
              <a:t>World Trade Organization</a:t>
            </a:r>
          </a:p>
          <a:p>
            <a:r>
              <a:rPr lang="en-US" dirty="0"/>
              <a:t>Other Institutions</a:t>
            </a:r>
          </a:p>
          <a:p>
            <a:r>
              <a:rPr lang="en-US" dirty="0"/>
              <a:t>Economic Groupings of Countries</a:t>
            </a:r>
          </a:p>
          <a:p>
            <a:pPr lvl="1"/>
            <a:r>
              <a:rPr lang="en-US" dirty="0"/>
              <a:t>Free Trade Agreements and Customs Unions</a:t>
            </a:r>
          </a:p>
          <a:p>
            <a:pPr lvl="1"/>
            <a:r>
              <a:rPr lang="en-US" dirty="0"/>
              <a:t>Other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0127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63BA34BD-1822-EA98-93A8-10827A2BA5C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90600" y="1828800"/>
          <a:ext cx="9982202" cy="23736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52409021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58357893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357486548"/>
                    </a:ext>
                  </a:extLst>
                </a:gridCol>
                <a:gridCol w="607534">
                  <a:extLst>
                    <a:ext uri="{9D8B030D-6E8A-4147-A177-3AD203B41FA5}">
                      <a16:colId xmlns:a16="http://schemas.microsoft.com/office/drawing/2014/main" val="4267532475"/>
                    </a:ext>
                  </a:extLst>
                </a:gridCol>
                <a:gridCol w="1830866">
                  <a:extLst>
                    <a:ext uri="{9D8B030D-6E8A-4147-A177-3AD203B41FA5}">
                      <a16:colId xmlns:a16="http://schemas.microsoft.com/office/drawing/2014/main" val="2068281562"/>
                    </a:ext>
                  </a:extLst>
                </a:gridCol>
                <a:gridCol w="532368">
                  <a:extLst>
                    <a:ext uri="{9D8B030D-6E8A-4147-A177-3AD203B41FA5}">
                      <a16:colId xmlns:a16="http://schemas.microsoft.com/office/drawing/2014/main" val="283020139"/>
                    </a:ext>
                  </a:extLst>
                </a:gridCol>
                <a:gridCol w="2363234">
                  <a:extLst>
                    <a:ext uri="{9D8B030D-6E8A-4147-A177-3AD203B41FA5}">
                      <a16:colId xmlns:a16="http://schemas.microsoft.com/office/drawing/2014/main" val="3992268642"/>
                    </a:ext>
                  </a:extLst>
                </a:gridCol>
              </a:tblGrid>
              <a:tr h="203200">
                <a:tc gridSpan="7">
                  <a:txBody>
                    <a:bodyPr/>
                    <a:lstStyle/>
                    <a:p>
                      <a:pPr algn="l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Major Economic Institutions Compared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1224595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Members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Budget $ mil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Employees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from Countries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3213922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UN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193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3,400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125,436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3353804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IMF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190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1,411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2,400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Over 190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3510744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World Bank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189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2,851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18,946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Over 170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464382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WTO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164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217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Over 600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Around 80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64751239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16DB9F-0524-0717-D46C-094133922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19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06084A9-AFB5-8070-3316-72AB21CA9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Ins</a:t>
            </a:r>
            <a:r>
              <a:rPr lang="en-US" dirty="0"/>
              <a:t>titutions Compared</a:t>
            </a:r>
          </a:p>
        </p:txBody>
      </p:sp>
    </p:spTree>
    <p:extLst>
      <p:ext uri="{BB962C8B-B14F-4D97-AF65-F5344CB8AC3E}">
        <p14:creationId xmlns:p14="http://schemas.microsoft.com/office/powerpoint/2010/main" val="186337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170EF-8EDB-7745-8BB2-2100735B8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urse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22FA3-29B6-8E48-8CFA-C14EC58E7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53331"/>
            <a:ext cx="11177751" cy="4351338"/>
          </a:xfrm>
        </p:spPr>
        <p:txBody>
          <a:bodyPr>
            <a:normAutofit/>
          </a:bodyPr>
          <a:lstStyle/>
          <a:p>
            <a:pPr>
              <a:spcAft>
                <a:spcPts val="1000"/>
              </a:spcAft>
            </a:pPr>
            <a:r>
              <a:rPr lang="en-US" dirty="0"/>
              <a:t>Contemporary Economic Policy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1 (10/24):   Economic Update (Geoffrey Woglom Amherst College)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2  (10/31): Trade and Globalization (Alan Deardorff U of Michigan)</a:t>
            </a:r>
          </a:p>
          <a:p>
            <a:pPr lvl="1">
              <a:spcAft>
                <a:spcPts val="1000"/>
              </a:spcAft>
            </a:pPr>
            <a:r>
              <a:rPr lang="en-US" b="1" dirty="0"/>
              <a:t>Week 3 (11/07): International Institutions (Alan Deardorff U of Michigan)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4 (11/14): Economic Inequality (Roger White Whittier College)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5 (11/21):  Economics of Immigration (Roger White Whittier College)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6 (12/05):  Monetary Policy (Geoffrey Woglom)</a:t>
            </a:r>
          </a:p>
          <a:p>
            <a:pPr lvl="1">
              <a:spcAft>
                <a:spcPts val="1000"/>
              </a:spcAft>
            </a:pPr>
            <a:endParaRPr lang="en-US" dirty="0"/>
          </a:p>
          <a:p>
            <a:pPr lvl="1">
              <a:spcAft>
                <a:spcPts val="1000"/>
              </a:spcAft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C9F29-08F6-1440-B2E7-4A98F558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38965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20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/>
              <a:t>ited Nations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FF5113-8E7B-5163-3157-C8588C89D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100" y="1143000"/>
            <a:ext cx="52578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9829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/>
              <a:t>ited Nations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F3B569D-B4E4-012C-7AC4-93423A5BBE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United Nations</a:t>
            </a:r>
          </a:p>
          <a:p>
            <a:pPr lvl="1"/>
            <a:r>
              <a:rPr lang="en-US" dirty="0"/>
              <a:t>Created after World War II (replacing League of Nations from post-WWI)</a:t>
            </a:r>
          </a:p>
          <a:p>
            <a:pPr lvl="1"/>
            <a:r>
              <a:rPr lang="en-US" dirty="0"/>
              <a:t>Major organs:</a:t>
            </a:r>
          </a:p>
          <a:p>
            <a:pPr lvl="2"/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General Assembly</a:t>
            </a:r>
          </a:p>
          <a:p>
            <a:pPr lvl="2"/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Security Council</a:t>
            </a:r>
          </a:p>
          <a:p>
            <a:pPr lvl="2"/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Economic and Social Council </a:t>
            </a:r>
          </a:p>
          <a:p>
            <a:pPr lvl="2"/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Trusteeship Council </a:t>
            </a:r>
          </a:p>
          <a:p>
            <a:pPr lvl="2"/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Secretariat</a:t>
            </a:r>
            <a:endParaRPr lang="en-US" b="0" i="0" dirty="0">
              <a:solidFill>
                <a:srgbClr val="202124"/>
              </a:solidFill>
              <a:effectLst/>
              <a:latin typeface="Google Sans"/>
            </a:endParaRPr>
          </a:p>
          <a:p>
            <a:pPr lvl="2"/>
            <a:r>
              <a:rPr lang="en-US" b="0" i="0" dirty="0">
                <a:solidFill>
                  <a:srgbClr val="202124"/>
                </a:solidFill>
                <a:effectLst/>
                <a:latin typeface="Google Sans"/>
              </a:rPr>
              <a:t>International Court of Justice, The Hague, Netherlands.</a:t>
            </a:r>
          </a:p>
          <a:p>
            <a:pPr lvl="1"/>
            <a:r>
              <a:rPr lang="en-US" b="0" i="0" dirty="0">
                <a:solidFill>
                  <a:srgbClr val="202124"/>
                </a:solidFill>
                <a:effectLst/>
                <a:latin typeface="Google Sans"/>
              </a:rPr>
              <a:t>Also has many other organizations affiliated with it, some of which existed prior to the UN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BD8AD1-0A54-04F8-46DF-8DCC43D075D3}"/>
              </a:ext>
            </a:extLst>
          </p:cNvPr>
          <p:cNvSpPr txBox="1"/>
          <p:nvPr/>
        </p:nvSpPr>
        <p:spPr>
          <a:xfrm>
            <a:off x="5867400" y="3200400"/>
            <a:ext cx="190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202124"/>
                </a:solidFill>
                <a:latin typeface="Google Sans"/>
              </a:rPr>
              <a:t>B</a:t>
            </a:r>
            <a:r>
              <a:rPr lang="en-US" sz="2400" b="0" i="0" dirty="0">
                <a:solidFill>
                  <a:srgbClr val="202124"/>
                </a:solidFill>
                <a:effectLst/>
                <a:latin typeface="Google Sans"/>
              </a:rPr>
              <a:t>ased at UN Headquarters in New York</a:t>
            </a:r>
            <a:endParaRPr lang="en-US" sz="2400" dirty="0"/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8408BA90-5EDB-90FC-F9C2-7EC0EA4D42C7}"/>
              </a:ext>
            </a:extLst>
          </p:cNvPr>
          <p:cNvSpPr/>
          <p:nvPr/>
        </p:nvSpPr>
        <p:spPr>
          <a:xfrm>
            <a:off x="5334000" y="2895600"/>
            <a:ext cx="533400" cy="1828800"/>
          </a:xfrm>
          <a:prstGeom prst="rightBrace">
            <a:avLst>
              <a:gd name="adj1" fmla="val 28333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4011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/>
              <a:t>ited Nations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23631-2E8B-47F7-FE56-28574DBD2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5105400" cy="4351338"/>
          </a:xfrm>
        </p:spPr>
        <p:txBody>
          <a:bodyPr>
            <a:normAutofit/>
          </a:bodyPr>
          <a:lstStyle/>
          <a:p>
            <a:r>
              <a:rPr lang="en-US" dirty="0"/>
              <a:t>Director General:  </a:t>
            </a:r>
            <a:r>
              <a:rPr lang="en-US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António Manuel de Oliveira Guterres</a:t>
            </a:r>
          </a:p>
          <a:p>
            <a:pPr lvl="1"/>
            <a:r>
              <a:rPr lang="en-US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Portuguese</a:t>
            </a:r>
          </a:p>
          <a:p>
            <a:pPr lvl="1"/>
            <a:r>
              <a:rPr lang="en-US" dirty="0">
                <a:solidFill>
                  <a:srgbClr val="4D5156"/>
                </a:solidFill>
                <a:latin typeface="Roboto" panose="02000000000000000000" pitchFamily="2" charset="0"/>
              </a:rPr>
              <a:t>Prime Minister of Portugal 1995-2002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1B95A4-BFE9-2F8C-B120-C7E3D7068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1600200"/>
            <a:ext cx="40132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337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384FF-617E-761D-ED43-881109BCB0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Security Council has the power</a:t>
            </a:r>
          </a:p>
          <a:p>
            <a:pPr lvl="1"/>
            <a:r>
              <a:rPr lang="en-US" dirty="0"/>
              <a:t>15 members, each with one vote</a:t>
            </a:r>
          </a:p>
          <a:p>
            <a:pPr lvl="2"/>
            <a:r>
              <a:rPr lang="en-US" dirty="0"/>
              <a:t>5 Permanent members, each with veto</a:t>
            </a:r>
          </a:p>
          <a:p>
            <a:pPr lvl="3"/>
            <a:r>
              <a:rPr lang="en-US" dirty="0"/>
              <a:t>China, France, Russia, UK, US</a:t>
            </a:r>
          </a:p>
          <a:p>
            <a:pPr lvl="2"/>
            <a:r>
              <a:rPr lang="en-US" dirty="0"/>
              <a:t>10 elected members with 2-year terms (ending date)</a:t>
            </a:r>
          </a:p>
          <a:p>
            <a:pPr lvl="3"/>
            <a:r>
              <a:rPr lang="en-US" dirty="0"/>
              <a:t>(2023) Albania, Brazil, Gabon, Ghana, UAE</a:t>
            </a:r>
          </a:p>
          <a:p>
            <a:pPr lvl="3"/>
            <a:r>
              <a:rPr lang="en-US" dirty="0"/>
              <a:t>(2024) Ecuador, Japan, Malta, Mozambique, Switzerland</a:t>
            </a:r>
          </a:p>
          <a:p>
            <a:pPr lvl="1"/>
            <a:r>
              <a:rPr lang="en-US" dirty="0"/>
              <a:t>Presidency cycles through members each month (Oct 2023 is Brazil)</a:t>
            </a:r>
          </a:p>
          <a:p>
            <a:pPr lvl="1"/>
            <a:r>
              <a:rPr lang="en-US" dirty="0"/>
              <a:t>All 193 UN members ”are obligated to comply with Council decisions.”</a:t>
            </a:r>
          </a:p>
          <a:p>
            <a:r>
              <a:rPr lang="en-US" dirty="0"/>
              <a:t>General Assembly votes to express opinions but has no power</a:t>
            </a:r>
          </a:p>
          <a:p>
            <a:pPr lvl="3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69204E-275D-0D02-CEF9-8C9E2694F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23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6E2F71C-BC36-9672-AF69-E6179C93A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/>
              <a:t>ited Nations</a:t>
            </a:r>
          </a:p>
        </p:txBody>
      </p:sp>
    </p:spTree>
    <p:extLst>
      <p:ext uri="{BB962C8B-B14F-4D97-AF65-F5344CB8AC3E}">
        <p14:creationId xmlns:p14="http://schemas.microsoft.com/office/powerpoint/2010/main" val="2863541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384FF-617E-761D-ED43-881109BCB0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Major UN Organizations are </a:t>
            </a:r>
          </a:p>
          <a:p>
            <a:pPr lvl="1"/>
            <a:r>
              <a:rPr lang="en-US" dirty="0"/>
              <a:t>UNICEF = </a:t>
            </a:r>
            <a:r>
              <a:rPr lang="en-US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United Nations Children's Fund</a:t>
            </a:r>
          </a:p>
          <a:p>
            <a:pPr lvl="2"/>
            <a:r>
              <a:rPr lang="en-US" dirty="0">
                <a:solidFill>
                  <a:srgbClr val="4D5156"/>
                </a:solidFill>
                <a:latin typeface="Roboto" panose="02000000000000000000" pitchFamily="2" charset="0"/>
              </a:rPr>
              <a:t>(Originally </a:t>
            </a:r>
            <a:r>
              <a:rPr lang="en-US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United Nations International Children's Emergency Fund</a:t>
            </a:r>
            <a:r>
              <a:rPr lang="en-US" dirty="0">
                <a:solidFill>
                  <a:srgbClr val="4D5156"/>
                </a:solidFill>
                <a:latin typeface="Roboto" panose="02000000000000000000" pitchFamily="2" charset="0"/>
              </a:rPr>
              <a:t>)</a:t>
            </a:r>
          </a:p>
          <a:p>
            <a:pPr lvl="2"/>
            <a:r>
              <a:rPr lang="en-US" dirty="0">
                <a:solidFill>
                  <a:srgbClr val="4D5156"/>
                </a:solidFill>
                <a:latin typeface="Roboto" panose="02000000000000000000" pitchFamily="2" charset="0"/>
              </a:rPr>
              <a:t>H</a:t>
            </a:r>
            <a:r>
              <a:rPr lang="en-US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umanitarian and developmental aid to children</a:t>
            </a:r>
            <a:endParaRPr lang="en-US" dirty="0"/>
          </a:p>
          <a:p>
            <a:pPr lvl="1"/>
            <a:r>
              <a:rPr lang="en-US" dirty="0"/>
              <a:t>UNHCR = </a:t>
            </a:r>
            <a:r>
              <a:rPr lang="en-US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United Nations High Commissioner for Refugees</a:t>
            </a:r>
          </a:p>
          <a:p>
            <a:pPr lvl="2"/>
            <a:r>
              <a:rPr lang="en-US" dirty="0"/>
              <a:t>Aids and protects refugees</a:t>
            </a:r>
          </a:p>
          <a:p>
            <a:pPr lvl="1"/>
            <a:r>
              <a:rPr lang="en-US" dirty="0"/>
              <a:t>WFP = World Food </a:t>
            </a:r>
            <a:r>
              <a:rPr lang="en-US" dirty="0" err="1"/>
              <a:t>Programme</a:t>
            </a:r>
            <a:endParaRPr lang="en-US" dirty="0"/>
          </a:p>
          <a:p>
            <a:pPr lvl="2"/>
            <a:r>
              <a:rPr lang="en-US" dirty="0">
                <a:solidFill>
                  <a:srgbClr val="4D5156"/>
                </a:solidFill>
                <a:latin typeface="Roboto" panose="02000000000000000000" pitchFamily="2" charset="0"/>
              </a:rPr>
              <a:t>P</a:t>
            </a:r>
            <a:r>
              <a:rPr lang="en-US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rovides food assistance worldwide</a:t>
            </a:r>
            <a:endParaRPr lang="en-US" dirty="0"/>
          </a:p>
          <a:p>
            <a:pPr lvl="1"/>
            <a:r>
              <a:rPr lang="en-US" dirty="0"/>
              <a:t>WHO = </a:t>
            </a:r>
            <a:r>
              <a:rPr lang="en-US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World Health Organization</a:t>
            </a:r>
          </a:p>
          <a:p>
            <a:pPr lvl="2"/>
            <a:r>
              <a:rPr lang="en-US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Responsible for international public health</a:t>
            </a:r>
            <a:endParaRPr lang="en-US" dirty="0"/>
          </a:p>
          <a:p>
            <a:pPr lvl="1"/>
            <a:r>
              <a:rPr lang="en-US" dirty="0"/>
              <a:t>UNDP = </a:t>
            </a:r>
            <a:r>
              <a:rPr lang="en-US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United Nations Development </a:t>
            </a:r>
            <a:r>
              <a:rPr lang="en-US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Programme</a:t>
            </a:r>
            <a:endParaRPr lang="en-US" b="0" i="0" dirty="0">
              <a:solidFill>
                <a:srgbClr val="4D5156"/>
              </a:solidFill>
              <a:effectLst/>
              <a:latin typeface="Roboto" panose="02000000000000000000" pitchFamily="2" charset="0"/>
            </a:endParaRPr>
          </a:p>
          <a:p>
            <a:pPr lvl="2"/>
            <a:r>
              <a:rPr lang="en-US" dirty="0">
                <a:solidFill>
                  <a:srgbClr val="4D5156"/>
                </a:solidFill>
                <a:latin typeface="Roboto" panose="02000000000000000000" pitchFamily="2" charset="0"/>
              </a:rPr>
              <a:t>Helps </a:t>
            </a:r>
            <a:r>
              <a:rPr lang="en-US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countries eliminate poverty and achieve sustainable economic growth and human development.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69204E-275D-0D02-CEF9-8C9E2694F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24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6E2F71C-BC36-9672-AF69-E6179C93A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/>
              <a:t>ited Nations</a:t>
            </a:r>
          </a:p>
        </p:txBody>
      </p:sp>
    </p:spTree>
    <p:extLst>
      <p:ext uri="{BB962C8B-B14F-4D97-AF65-F5344CB8AC3E}">
        <p14:creationId xmlns:p14="http://schemas.microsoft.com/office/powerpoint/2010/main" val="8589129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384FF-617E-761D-ED43-881109BCB0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UN </a:t>
            </a:r>
            <a:r>
              <a:rPr lang="en-US" u="sng" dirty="0"/>
              <a:t>Economic</a:t>
            </a:r>
            <a:r>
              <a:rPr lang="en-US" dirty="0"/>
              <a:t> Organizations are </a:t>
            </a:r>
          </a:p>
          <a:p>
            <a:pPr lvl="1"/>
            <a:r>
              <a:rPr lang="en-US" dirty="0"/>
              <a:t>WIPO = </a:t>
            </a:r>
            <a:r>
              <a:rPr lang="en-US" dirty="0">
                <a:solidFill>
                  <a:srgbClr val="4D5156"/>
                </a:solidFill>
                <a:latin typeface="Roboto" panose="02000000000000000000" pitchFamily="2" charset="0"/>
              </a:rPr>
              <a:t>World Intellectual Property Organization</a:t>
            </a:r>
          </a:p>
          <a:p>
            <a:pPr lvl="2"/>
            <a:r>
              <a:rPr lang="en-US" dirty="0">
                <a:solidFill>
                  <a:srgbClr val="4D5156"/>
                </a:solidFill>
              </a:rPr>
              <a:t>Founded 1967</a:t>
            </a:r>
          </a:p>
          <a:p>
            <a:pPr lvl="2"/>
            <a:r>
              <a:rPr lang="en-US" dirty="0"/>
              <a:t>Forum for intellectual property policy (patents, trademarks, copyrights, etc.)</a:t>
            </a:r>
          </a:p>
          <a:p>
            <a:pPr lvl="2"/>
            <a:r>
              <a:rPr lang="en-US" dirty="0"/>
              <a:t>Has no enforcement power</a:t>
            </a:r>
          </a:p>
          <a:p>
            <a:pPr lvl="1"/>
            <a:r>
              <a:rPr lang="en-US" dirty="0"/>
              <a:t>ILO = International </a:t>
            </a:r>
            <a:r>
              <a:rPr lang="en-US" dirty="0" err="1"/>
              <a:t>Labour</a:t>
            </a:r>
            <a:r>
              <a:rPr lang="en-US" dirty="0"/>
              <a:t> Organization</a:t>
            </a:r>
          </a:p>
          <a:p>
            <a:pPr lvl="2"/>
            <a:r>
              <a:rPr lang="en-US" dirty="0"/>
              <a:t>Founded 1919 under League of Nations</a:t>
            </a:r>
          </a:p>
          <a:p>
            <a:pPr lvl="2"/>
            <a:r>
              <a:rPr lang="en-US" dirty="0"/>
              <a:t>Sets international labor standards</a:t>
            </a:r>
          </a:p>
          <a:p>
            <a:pPr lvl="2"/>
            <a:r>
              <a:rPr lang="en-US" dirty="0"/>
              <a:t>Has no enforcement power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69204E-275D-0D02-CEF9-8C9E2694F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25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6E2F71C-BC36-9672-AF69-E6179C93A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/>
              <a:t>ited Nations</a:t>
            </a:r>
          </a:p>
        </p:txBody>
      </p:sp>
    </p:spTree>
    <p:extLst>
      <p:ext uri="{BB962C8B-B14F-4D97-AF65-F5344CB8AC3E}">
        <p14:creationId xmlns:p14="http://schemas.microsoft.com/office/powerpoint/2010/main" val="286699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2A15-B087-4DFD-E43E-896BB238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26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FFC8BE-B7AD-6EA0-6A84-320DC9AAE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5300" y="361950"/>
            <a:ext cx="6121400" cy="61341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72A4C7A-DA30-35C4-397E-E74660903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UN </a:t>
            </a:r>
            <a:r>
              <a:rPr lang="en-US" dirty="0"/>
              <a:t>Personnel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4B5147C-987D-7D02-4172-E101BE7FE34C}"/>
              </a:ext>
            </a:extLst>
          </p:cNvPr>
          <p:cNvSpPr/>
          <p:nvPr/>
        </p:nvSpPr>
        <p:spPr>
          <a:xfrm>
            <a:off x="4267200" y="1524000"/>
            <a:ext cx="762000" cy="381000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595374A-7F86-E137-5C69-36E978F138A5}"/>
              </a:ext>
            </a:extLst>
          </p:cNvPr>
          <p:cNvSpPr/>
          <p:nvPr/>
        </p:nvSpPr>
        <p:spPr>
          <a:xfrm>
            <a:off x="7086600" y="1447800"/>
            <a:ext cx="762000" cy="381000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28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1C4B1B-FC11-BFB8-A5C1-C21479A50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295400"/>
            <a:ext cx="4114800" cy="4114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04E0DE-ACDC-3C97-3297-E268507E98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1295400"/>
            <a:ext cx="4114800" cy="43307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292E608-804E-8C77-A81B-E7D8EFB5F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UN </a:t>
            </a:r>
            <a:r>
              <a:rPr lang="en-US" dirty="0"/>
              <a:t>Views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42E0E5-DA3A-1324-DF77-A29E5838A48A}"/>
              </a:ext>
            </a:extLst>
          </p:cNvPr>
          <p:cNvSpPr txBox="1"/>
          <p:nvPr/>
        </p:nvSpPr>
        <p:spPr>
          <a:xfrm>
            <a:off x="381000" y="5257800"/>
            <a:ext cx="1752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Pew Research Center, Aug 31, 2023</a:t>
            </a:r>
          </a:p>
        </p:txBody>
      </p:sp>
    </p:spTree>
    <p:extLst>
      <p:ext uri="{BB962C8B-B14F-4D97-AF65-F5344CB8AC3E}">
        <p14:creationId xmlns:p14="http://schemas.microsoft.com/office/powerpoint/2010/main" val="17719725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4C2A9EE-5AC7-2283-1798-2D2B093DA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UN </a:t>
            </a:r>
            <a:r>
              <a:rPr lang="en-US" dirty="0"/>
              <a:t>Budget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4706345-5F62-850D-3E79-5F7F603641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UN has two budgets, plus voluntary contributions</a:t>
            </a:r>
          </a:p>
          <a:p>
            <a:pPr lvl="1"/>
            <a:r>
              <a:rPr lang="en-US" dirty="0"/>
              <a:t>Regular budget</a:t>
            </a:r>
          </a:p>
          <a:p>
            <a:pPr lvl="2"/>
            <a:r>
              <a:rPr lang="en-US" dirty="0"/>
              <a:t>Country contributions based on “capacity to pay”</a:t>
            </a:r>
          </a:p>
          <a:p>
            <a:pPr lvl="3"/>
            <a:r>
              <a:rPr lang="en-US" dirty="0"/>
              <a:t>Decided every three years</a:t>
            </a:r>
          </a:p>
          <a:p>
            <a:pPr lvl="3"/>
            <a:r>
              <a:rPr lang="en-US" dirty="0"/>
              <a:t>Formula uses shares of gross national income with adjustments for debt, population, and level of development</a:t>
            </a:r>
          </a:p>
          <a:p>
            <a:pPr lvl="1"/>
            <a:r>
              <a:rPr lang="en-US" dirty="0"/>
              <a:t>Peacekeeping budget</a:t>
            </a:r>
          </a:p>
          <a:p>
            <a:pPr lvl="2"/>
            <a:r>
              <a:rPr lang="en-US" dirty="0"/>
              <a:t>Decided by Permanent Members of Security Council</a:t>
            </a:r>
          </a:p>
          <a:p>
            <a:pPr lvl="2"/>
            <a:r>
              <a:rPr lang="en-US" dirty="0"/>
              <a:t>Contributions from same formula, with additional adjustment for</a:t>
            </a:r>
          </a:p>
          <a:p>
            <a:pPr lvl="3"/>
            <a:r>
              <a:rPr lang="en-US" dirty="0"/>
              <a:t>Contributing troops</a:t>
            </a:r>
          </a:p>
          <a:p>
            <a:pPr lvl="1"/>
            <a:r>
              <a:rPr lang="en-US" dirty="0"/>
              <a:t>Voluntary contributions</a:t>
            </a:r>
          </a:p>
          <a:p>
            <a:pPr lvl="2"/>
            <a:r>
              <a:rPr lang="en-US" dirty="0"/>
              <a:t>Fund a large part of disaster relief, development work and agencies such as UNICEF.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6654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95D4B3-92D2-ED5B-92C9-81683D86C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914401"/>
            <a:ext cx="6790228" cy="464819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4C2A9EE-5AC7-2283-1798-2D2B093DA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UN </a:t>
            </a:r>
            <a:r>
              <a:rPr lang="en-US" dirty="0"/>
              <a:t>Budget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D683A4-7BB1-00CC-6A6F-BB109D8CCDB7}"/>
              </a:ext>
            </a:extLst>
          </p:cNvPr>
          <p:cNvSpPr txBox="1"/>
          <p:nvPr/>
        </p:nvSpPr>
        <p:spPr>
          <a:xfrm>
            <a:off x="381000" y="5562600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Reed, “</a:t>
            </a:r>
            <a:r>
              <a:rPr lang="en-US" b="0" i="0" dirty="0">
                <a:solidFill>
                  <a:srgbClr val="121212"/>
                </a:solidFill>
                <a:effectLst/>
                <a:latin typeface="GH Guardian Headline"/>
              </a:rPr>
              <a:t>70 years and half a trillion dollars later: what has the UN achieved?”  </a:t>
            </a:r>
            <a:r>
              <a:rPr lang="en-US" b="0" i="1" dirty="0">
                <a:solidFill>
                  <a:srgbClr val="121212"/>
                </a:solidFill>
                <a:effectLst/>
                <a:latin typeface="GH Guardian Headline"/>
              </a:rPr>
              <a:t>The Guardian</a:t>
            </a:r>
            <a:r>
              <a:rPr lang="en-US" b="0" dirty="0">
                <a:solidFill>
                  <a:srgbClr val="121212"/>
                </a:solidFill>
                <a:effectLst/>
                <a:latin typeface="GH Guardian Headline"/>
              </a:rPr>
              <a:t>, 2015.</a:t>
            </a:r>
            <a:endParaRPr lang="en-US" b="0" i="0" dirty="0">
              <a:solidFill>
                <a:srgbClr val="121212"/>
              </a:solidFill>
              <a:effectLst/>
              <a:latin typeface="GH Guardian Headlin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056E19-40F9-3458-4E73-4B57BE034FDE}"/>
              </a:ext>
            </a:extLst>
          </p:cNvPr>
          <p:cNvSpPr txBox="1"/>
          <p:nvPr/>
        </p:nvSpPr>
        <p:spPr>
          <a:xfrm>
            <a:off x="2895600" y="1371600"/>
            <a:ext cx="23567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(Apparently in 2015 currency)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00B3CF-00DC-B85A-F57F-555180D5F229}"/>
              </a:ext>
            </a:extLst>
          </p:cNvPr>
          <p:cNvSpPr txBox="1"/>
          <p:nvPr/>
        </p:nvSpPr>
        <p:spPr>
          <a:xfrm>
            <a:off x="9448800" y="4419600"/>
            <a:ext cx="220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Looks big.  But “</a:t>
            </a:r>
            <a:r>
              <a:rPr lang="en-US" b="0" i="0" dirty="0">
                <a:solidFill>
                  <a:srgbClr val="121212"/>
                </a:solidFill>
                <a:effectLst/>
                <a:latin typeface="GuardianTextEgyptian"/>
              </a:rPr>
              <a:t>still only about half of New York City’s $75bn budget.”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43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8157" y="647700"/>
            <a:ext cx="10223500" cy="1754326"/>
          </a:xfrm>
        </p:spPr>
        <p:txBody>
          <a:bodyPr/>
          <a:lstStyle/>
          <a:p>
            <a:pPr algn="ctr"/>
            <a:r>
              <a:rPr lang="en-US" sz="3600" dirty="0"/>
              <a:t>International Economic Institutions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5681" y="3224176"/>
            <a:ext cx="8940800" cy="1040285"/>
          </a:xfrm>
        </p:spPr>
        <p:txBody>
          <a:bodyPr/>
          <a:lstStyle/>
          <a:p>
            <a:pPr algn="ctr"/>
            <a:r>
              <a:rPr lang="en-US" sz="2800" dirty="0"/>
              <a:t>Alan V. Deardorff</a:t>
            </a:r>
          </a:p>
          <a:p>
            <a:pPr algn="ctr"/>
            <a:r>
              <a:rPr lang="en-US" sz="2800" dirty="0"/>
              <a:t>University of Michigan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E06AD7B-5060-9E40-8F85-26D4556A0282}"/>
              </a:ext>
            </a:extLst>
          </p:cNvPr>
          <p:cNvSpPr txBox="1">
            <a:spLocks/>
          </p:cNvSpPr>
          <p:nvPr/>
        </p:nvSpPr>
        <p:spPr bwMode="auto">
          <a:xfrm>
            <a:off x="1242998" y="4689416"/>
            <a:ext cx="9543239" cy="9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b="0" i="1" kern="1200">
                <a:solidFill>
                  <a:srgbClr val="002F52"/>
                </a:solidFill>
                <a:latin typeface="Palatino Linotype"/>
                <a:ea typeface="ＭＳ Ｐゴシック" charset="-128"/>
                <a:cs typeface="Palatino Linotype"/>
              </a:defRPr>
            </a:lvl1pPr>
            <a:lvl2pPr marL="4572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2pPr>
            <a:lvl3pPr marL="9144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3pPr>
            <a:lvl4pPr marL="13716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4pPr>
            <a:lvl5pPr marL="18288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i="0" dirty="0"/>
              <a:t>Presentation to University of North Florida  </a:t>
            </a:r>
          </a:p>
          <a:p>
            <a:pPr algn="ctr"/>
            <a:r>
              <a:rPr lang="en-US" sz="2400" i="0" dirty="0"/>
              <a:t>November 7, 2023</a:t>
            </a:r>
          </a:p>
        </p:txBody>
      </p:sp>
    </p:spTree>
    <p:extLst>
      <p:ext uri="{BB962C8B-B14F-4D97-AF65-F5344CB8AC3E}">
        <p14:creationId xmlns:p14="http://schemas.microsoft.com/office/powerpoint/2010/main" val="9061465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2A15-B087-4DFD-E43E-896BB238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30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122A27-3A80-47B2-D2ED-BF318A760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634540"/>
            <a:ext cx="6553200" cy="551225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B96216C-920C-ADF8-AD94-397E7E57E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UN </a:t>
            </a:r>
            <a:r>
              <a:rPr lang="en-US" dirty="0"/>
              <a:t>Budget</a:t>
            </a:r>
          </a:p>
        </p:txBody>
      </p:sp>
    </p:spTree>
    <p:extLst>
      <p:ext uri="{BB962C8B-B14F-4D97-AF65-F5344CB8AC3E}">
        <p14:creationId xmlns:p14="http://schemas.microsoft.com/office/powerpoint/2010/main" val="388378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31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F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416459-B28E-466C-FDFD-BEBD63261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440462"/>
            <a:ext cx="4038600" cy="405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6656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F82A9-D4B7-FD27-2886-4307C30D3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International Monetary Fund</a:t>
            </a:r>
          </a:p>
          <a:p>
            <a:pPr lvl="1"/>
            <a:r>
              <a:rPr lang="en-US" dirty="0"/>
              <a:t>Created at Bretton Woods 1944</a:t>
            </a:r>
          </a:p>
          <a:p>
            <a:pPr lvl="2"/>
            <a:r>
              <a:rPr lang="en-US" dirty="0"/>
              <a:t>In response to collapse of Gold Standard and chaos after WWI</a:t>
            </a:r>
          </a:p>
          <a:p>
            <a:pPr lvl="1"/>
            <a:r>
              <a:rPr lang="en-US" dirty="0"/>
              <a:t>Original purpose</a:t>
            </a:r>
          </a:p>
          <a:p>
            <a:pPr lvl="2"/>
            <a:r>
              <a:rPr lang="en-US" dirty="0"/>
              <a:t>To prevent international financial crises by</a:t>
            </a:r>
          </a:p>
          <a:p>
            <a:pPr lvl="3"/>
            <a:r>
              <a:rPr lang="en-US" dirty="0"/>
              <a:t>Overseeing exchange rates pegged to the US dollar</a:t>
            </a:r>
          </a:p>
          <a:p>
            <a:pPr lvl="3"/>
            <a:r>
              <a:rPr lang="en-US" dirty="0"/>
              <a:t>Providing resources to central banks to assist in exchange-rate management</a:t>
            </a:r>
          </a:p>
          <a:p>
            <a:pPr lvl="1"/>
            <a:r>
              <a:rPr lang="en-US" dirty="0"/>
              <a:t>Current purpose</a:t>
            </a:r>
          </a:p>
          <a:p>
            <a:pPr lvl="2"/>
            <a:r>
              <a:rPr lang="en-US" dirty="0"/>
              <a:t>Major countries longer have pegged exchange rates</a:t>
            </a:r>
          </a:p>
          <a:p>
            <a:pPr lvl="2"/>
            <a:r>
              <a:rPr lang="en-US" dirty="0"/>
              <a:t>“Promote financial stability and monetary cooperation”</a:t>
            </a:r>
          </a:p>
          <a:p>
            <a:pPr lvl="2"/>
            <a:r>
              <a:rPr lang="en-US" dirty="0"/>
              <a:t>“</a:t>
            </a:r>
            <a:r>
              <a:rPr lang="en-US" dirty="0">
                <a:solidFill>
                  <a:srgbClr val="33302E"/>
                </a:solidFill>
              </a:rPr>
              <a:t>L</a:t>
            </a:r>
            <a:r>
              <a:rPr lang="en-US" b="0" i="0" dirty="0">
                <a:solidFill>
                  <a:srgbClr val="33302E"/>
                </a:solidFill>
                <a:effectLst/>
              </a:rPr>
              <a:t>ender of last resort and global standard-setter”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18197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23631-2E8B-47F7-FE56-28574DBD2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5105400" cy="4351338"/>
          </a:xfrm>
        </p:spPr>
        <p:txBody>
          <a:bodyPr>
            <a:normAutofit/>
          </a:bodyPr>
          <a:lstStyle/>
          <a:p>
            <a:r>
              <a:rPr lang="en-US" dirty="0"/>
              <a:t>Managing Director:  Kristalina Georgieva</a:t>
            </a:r>
          </a:p>
          <a:p>
            <a:pPr lvl="1"/>
            <a:r>
              <a:rPr lang="en-US" dirty="0"/>
              <a:t>Bulgarian economist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210ADD-2396-EEF0-43C4-E6049ED74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1524000"/>
            <a:ext cx="4013200" cy="40386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2EA6E83-BAA8-E505-9238-9A6AC7318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33085457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F82A9-D4B7-FD27-2886-4307C30D3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Things the IMF does</a:t>
            </a:r>
          </a:p>
          <a:p>
            <a:pPr lvl="1"/>
            <a:r>
              <a:rPr lang="en-US" dirty="0"/>
              <a:t>Policy advice</a:t>
            </a:r>
          </a:p>
          <a:p>
            <a:pPr lvl="1"/>
            <a:r>
              <a:rPr lang="en-US" dirty="0"/>
              <a:t>Loans to countries in financial distress</a:t>
            </a:r>
          </a:p>
          <a:p>
            <a:pPr lvl="2"/>
            <a:r>
              <a:rPr lang="en-US" dirty="0"/>
              <a:t>Conditional on agreeing to “undertake certain policy actions” (“Policy conditionality”)</a:t>
            </a:r>
          </a:p>
          <a:p>
            <a:pPr lvl="3"/>
            <a:r>
              <a:rPr lang="en-US" dirty="0"/>
              <a:t>Ceilings on external debt, government wage bill</a:t>
            </a:r>
          </a:p>
          <a:p>
            <a:pPr lvl="3"/>
            <a:r>
              <a:rPr lang="en-US" dirty="0"/>
              <a:t>Improve tax administration, fiscal transparency, anti-corruption</a:t>
            </a:r>
          </a:p>
          <a:p>
            <a:pPr lvl="2"/>
            <a:r>
              <a:rPr lang="en-US" dirty="0"/>
              <a:t>Charges interest rate based on the SDR interest rate (see below) plus a margin that is currently 100 basis points (one percentage point)</a:t>
            </a:r>
          </a:p>
          <a:p>
            <a:pPr lvl="1"/>
            <a:r>
              <a:rPr lang="en-US" dirty="0"/>
              <a:t>Capacity development assistance and training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85535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Asi</a:t>
            </a:r>
            <a:r>
              <a:rPr lang="en-US" dirty="0"/>
              <a:t>de on SDRs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F82A9-D4B7-FD27-2886-4307C30D3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SDR = “Special Drawing Rights”</a:t>
            </a:r>
          </a:p>
          <a:p>
            <a:pPr lvl="1"/>
            <a:r>
              <a:rPr lang="en-US" dirty="0"/>
              <a:t>History is interesting but not important</a:t>
            </a:r>
          </a:p>
          <a:p>
            <a:pPr lvl="1"/>
            <a:r>
              <a:rPr lang="en-US" dirty="0"/>
              <a:t>A sort of international money</a:t>
            </a:r>
          </a:p>
          <a:p>
            <a:pPr lvl="2"/>
            <a:r>
              <a:rPr lang="en-US" dirty="0"/>
              <a:t>Created by IMF</a:t>
            </a:r>
          </a:p>
          <a:p>
            <a:pPr lvl="2"/>
            <a:r>
              <a:rPr lang="en-US" dirty="0"/>
              <a:t>Used only by central banks with each other</a:t>
            </a:r>
          </a:p>
          <a:p>
            <a:pPr lvl="1"/>
            <a:r>
              <a:rPr lang="en-US" dirty="0"/>
              <a:t>Its value is basket of major currencies, used for IMF bookkeeping and transactions</a:t>
            </a:r>
          </a:p>
          <a:p>
            <a:pPr lvl="2"/>
            <a:r>
              <a:rPr lang="en-US" dirty="0"/>
              <a:t>Dollar, euro, renminbi, yen, pound</a:t>
            </a:r>
          </a:p>
          <a:p>
            <a:pPr lvl="1"/>
            <a:r>
              <a:rPr lang="en-US" dirty="0"/>
              <a:t>Interest rate posted by IMF each week is based on interest rates in component currencies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69444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Asi</a:t>
            </a:r>
            <a:r>
              <a:rPr lang="en-US" dirty="0"/>
              <a:t>de on SDRs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36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48F59F-FF02-37C6-E437-66EE8860B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600200"/>
            <a:ext cx="7772400" cy="374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8362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Asi</a:t>
            </a:r>
            <a:r>
              <a:rPr lang="en-US" dirty="0"/>
              <a:t>de on SDRs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37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D7459E-1FDD-A81E-D16D-FFE4F6973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1219200"/>
            <a:ext cx="7772400" cy="466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6618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F Funding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F82A9-D4B7-FD27-2886-4307C30D3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IMF Funding comes from 3 sources:</a:t>
            </a:r>
          </a:p>
          <a:p>
            <a:pPr lvl="1"/>
            <a:r>
              <a:rPr lang="en-US" dirty="0"/>
              <a:t>Member quotas</a:t>
            </a:r>
          </a:p>
          <a:p>
            <a:pPr lvl="2"/>
            <a:r>
              <a:rPr lang="en-US" dirty="0"/>
              <a:t>Assigned based “broadly on its relative position in the world economy”</a:t>
            </a:r>
          </a:p>
          <a:p>
            <a:pPr lvl="2"/>
            <a:r>
              <a:rPr lang="en-US" dirty="0"/>
              <a:t>Reviewed every 3 years</a:t>
            </a:r>
          </a:p>
          <a:p>
            <a:pPr lvl="2"/>
            <a:r>
              <a:rPr lang="en-US" dirty="0"/>
              <a:t>Last increased 2010 for effect 2016</a:t>
            </a:r>
          </a:p>
          <a:p>
            <a:pPr lvl="2"/>
            <a:r>
              <a:rPr lang="en-US" dirty="0"/>
              <a:t>Current review due mid-December 2023</a:t>
            </a:r>
          </a:p>
          <a:p>
            <a:pPr lvl="1"/>
            <a:r>
              <a:rPr lang="en-US" dirty="0"/>
              <a:t>New Arrangements to Borrow </a:t>
            </a:r>
          </a:p>
          <a:p>
            <a:pPr lvl="1"/>
            <a:r>
              <a:rPr lang="en-US" dirty="0"/>
              <a:t>Bilateral Borrowing Agreements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03096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F Funding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39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BE2578-5C7A-72E7-0D4B-8B5CB69F2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001" y="2235654"/>
            <a:ext cx="9593651" cy="294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789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7A3181-1E14-CD33-D8C2-A04636C5DE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3885" y="643466"/>
            <a:ext cx="7684230" cy="557106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E44527-FD80-125D-8A27-8B5025F73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4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97CF2B-3028-322A-8717-9EE5EC47A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87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</a:t>
            </a:r>
            <a:r>
              <a:rPr lang="en-US" dirty="0"/>
              <a:t>in Economic Institutions</a:t>
            </a:r>
          </a:p>
        </p:txBody>
      </p:sp>
    </p:spTree>
    <p:extLst>
      <p:ext uri="{BB962C8B-B14F-4D97-AF65-F5344CB8AC3E}">
        <p14:creationId xmlns:p14="http://schemas.microsoft.com/office/powerpoint/2010/main" val="18355810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F Funding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40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83697C-C2C4-896B-1F3C-70F1F4621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888005"/>
            <a:ext cx="7467600" cy="52982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6A7F99-B245-CD26-9ECE-4E6D5ED33744}"/>
              </a:ext>
            </a:extLst>
          </p:cNvPr>
          <p:cNvSpPr txBox="1"/>
          <p:nvPr/>
        </p:nvSpPr>
        <p:spPr>
          <a:xfrm>
            <a:off x="228600" y="54102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i="1" dirty="0"/>
              <a:t>China Daily</a:t>
            </a:r>
            <a:r>
              <a:rPr lang="en-US" dirty="0"/>
              <a:t>, 2009</a:t>
            </a:r>
          </a:p>
        </p:txBody>
      </p:sp>
    </p:spTree>
    <p:extLst>
      <p:ext uri="{BB962C8B-B14F-4D97-AF65-F5344CB8AC3E}">
        <p14:creationId xmlns:p14="http://schemas.microsoft.com/office/powerpoint/2010/main" val="12376290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F Funding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F82A9-D4B7-FD27-2886-4307C30D3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IMF Quotas and Voting</a:t>
            </a:r>
          </a:p>
          <a:p>
            <a:pPr lvl="1"/>
            <a:r>
              <a:rPr lang="en-US" dirty="0"/>
              <a:t>Countries’ voting shares are similar to their quotas</a:t>
            </a:r>
          </a:p>
          <a:p>
            <a:pPr lvl="1"/>
            <a:r>
              <a:rPr lang="en-US" dirty="0"/>
              <a:t>Today, US quota share is 17.43% and its voting share is 16.50%</a:t>
            </a:r>
          </a:p>
          <a:p>
            <a:pPr lvl="2"/>
            <a:r>
              <a:rPr lang="en-US" dirty="0"/>
              <a:t>That and voting rules gives US a veto on all major decisions</a:t>
            </a:r>
          </a:p>
          <a:p>
            <a:pPr lvl="1"/>
            <a:r>
              <a:rPr lang="en-US" dirty="0"/>
              <a:t>These quotas</a:t>
            </a:r>
          </a:p>
          <a:p>
            <a:pPr lvl="2"/>
            <a:r>
              <a:rPr lang="en-US" dirty="0"/>
              <a:t>Have not been increased since 2010, limiting the IMF’s ability to operate</a:t>
            </a:r>
          </a:p>
          <a:p>
            <a:pPr lvl="3"/>
            <a:r>
              <a:rPr lang="en-US" sz="2000" dirty="0"/>
              <a:t>It has expanded borrowing to compensate</a:t>
            </a:r>
          </a:p>
          <a:p>
            <a:pPr lvl="2"/>
            <a:r>
              <a:rPr lang="en-US" dirty="0"/>
              <a:t>They were to be discussed for revision at annual meeting</a:t>
            </a:r>
          </a:p>
          <a:p>
            <a:pPr lvl="3"/>
            <a:r>
              <a:rPr lang="en-US" sz="2000" dirty="0"/>
              <a:t>October 9-15, 2023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96196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F Funding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F82A9-D4B7-FD27-2886-4307C30D3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IMF Quota Formula (as of 2008):</a:t>
            </a:r>
          </a:p>
          <a:p>
            <a:pPr lvl="1"/>
            <a:r>
              <a:rPr lang="en-US" dirty="0"/>
              <a:t>50% GDP</a:t>
            </a:r>
          </a:p>
          <a:p>
            <a:pPr lvl="1"/>
            <a:r>
              <a:rPr lang="en-US" dirty="0"/>
              <a:t>30% Openness</a:t>
            </a:r>
          </a:p>
          <a:p>
            <a:pPr lvl="1"/>
            <a:r>
              <a:rPr lang="en-US" dirty="0"/>
              <a:t>15% Variability</a:t>
            </a:r>
          </a:p>
          <a:p>
            <a:pPr lvl="1"/>
            <a:r>
              <a:rPr lang="en-US" dirty="0"/>
              <a:t>5% Reserves</a:t>
            </a:r>
          </a:p>
          <a:p>
            <a:pPr lvl="2"/>
            <a:r>
              <a:rPr lang="en-US" dirty="0"/>
              <a:t>(Above summed)</a:t>
            </a:r>
            <a:r>
              <a:rPr lang="en-US" baseline="30000" dirty="0"/>
              <a:t>Compression factor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7437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43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Wo</a:t>
            </a:r>
            <a:r>
              <a:rPr lang="en-US" dirty="0"/>
              <a:t>rld Bank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10D6EC-B860-42C4-8F40-D1CA839CE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700" y="1276350"/>
            <a:ext cx="429260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2965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Wo</a:t>
            </a:r>
            <a:r>
              <a:rPr lang="en-US" dirty="0"/>
              <a:t>rld Bank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F82A9-D4B7-FD27-2886-4307C30D3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World Bank Group</a:t>
            </a:r>
          </a:p>
          <a:p>
            <a:pPr lvl="1"/>
            <a:r>
              <a:rPr lang="en-US" dirty="0"/>
              <a:t>Created at Bretton Woods 1944</a:t>
            </a:r>
          </a:p>
          <a:p>
            <a:pPr lvl="1"/>
            <a:r>
              <a:rPr lang="en-US" dirty="0"/>
              <a:t>Original purpose</a:t>
            </a:r>
          </a:p>
          <a:p>
            <a:pPr lvl="2"/>
            <a:r>
              <a:rPr lang="en-US" dirty="0"/>
              <a:t>To assist war-destroyed countries to recover from WWII</a:t>
            </a:r>
          </a:p>
          <a:p>
            <a:pPr lvl="1"/>
            <a:r>
              <a:rPr lang="en-US" dirty="0"/>
              <a:t>Current purpose</a:t>
            </a:r>
          </a:p>
          <a:p>
            <a:pPr lvl="2"/>
            <a:r>
              <a:rPr lang="en-US" dirty="0"/>
              <a:t>To assist developing countries with</a:t>
            </a:r>
          </a:p>
          <a:p>
            <a:pPr lvl="3"/>
            <a:r>
              <a:rPr lang="en-US" dirty="0"/>
              <a:t>Loans</a:t>
            </a:r>
          </a:p>
          <a:p>
            <a:pPr lvl="3"/>
            <a:r>
              <a:rPr lang="en-US" dirty="0"/>
              <a:t>Policy advice</a:t>
            </a:r>
          </a:p>
          <a:p>
            <a:pPr lvl="3"/>
            <a:r>
              <a:rPr lang="en-US" dirty="0"/>
              <a:t>Assistance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6349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23631-2E8B-47F7-FE56-28574DBD2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5105400" cy="4351338"/>
          </a:xfrm>
        </p:spPr>
        <p:txBody>
          <a:bodyPr>
            <a:normAutofit/>
          </a:bodyPr>
          <a:lstStyle/>
          <a:p>
            <a:r>
              <a:rPr lang="en-US" dirty="0"/>
              <a:t>Managing Director: 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Andes"/>
              </a:rPr>
              <a:t>Anshula</a:t>
            </a:r>
            <a:r>
              <a:rPr lang="en-US" b="1" i="0" dirty="0">
                <a:solidFill>
                  <a:srgbClr val="333333"/>
                </a:solidFill>
                <a:effectLst/>
                <a:latin typeface="Andes"/>
              </a:rPr>
              <a:t> Kant</a:t>
            </a:r>
            <a:endParaRPr lang="en-US" dirty="0"/>
          </a:p>
          <a:p>
            <a:pPr lvl="1"/>
            <a:r>
              <a:rPr lang="en-US" dirty="0"/>
              <a:t>Former CFO of State Bank of India</a:t>
            </a:r>
          </a:p>
          <a:p>
            <a:pPr lvl="1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B7C18D8-9430-31E4-111F-6F4AA35E7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Wo</a:t>
            </a:r>
            <a:r>
              <a:rPr lang="en-US" dirty="0"/>
              <a:t>rld Bank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424184-24A2-4DA8-F760-B60F9B38F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1295400"/>
            <a:ext cx="3581400" cy="359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0314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Wo</a:t>
            </a:r>
            <a:r>
              <a:rPr lang="en-US" dirty="0"/>
              <a:t>rld Bank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F82A9-D4B7-FD27-2886-4307C30D3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World Bank Institutions:</a:t>
            </a:r>
          </a:p>
          <a:p>
            <a:pPr lvl="1"/>
            <a:r>
              <a:rPr lang="en-US" dirty="0"/>
              <a:t>International Bank for Reconstruction and Development</a:t>
            </a:r>
          </a:p>
          <a:p>
            <a:pPr lvl="1"/>
            <a:r>
              <a:rPr lang="en-US" dirty="0"/>
              <a:t>International Development Association</a:t>
            </a:r>
          </a:p>
          <a:p>
            <a:pPr lvl="1"/>
            <a:r>
              <a:rPr lang="en-US" dirty="0"/>
              <a:t>International Finance Corporation</a:t>
            </a:r>
          </a:p>
          <a:p>
            <a:pPr lvl="1"/>
            <a:r>
              <a:rPr lang="en-US" dirty="0"/>
              <a:t>Multilateral Investment Guarantee Agency</a:t>
            </a:r>
          </a:p>
          <a:p>
            <a:pPr lvl="1"/>
            <a:r>
              <a:rPr lang="en-US" dirty="0"/>
              <a:t>International Centre for Settlement of Investment Disputes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63819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Wo</a:t>
            </a:r>
            <a:r>
              <a:rPr lang="en-US" dirty="0"/>
              <a:t>rld Bank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47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92B08A-0017-5C40-3A3F-D7F01797D6BC}"/>
              </a:ext>
            </a:extLst>
          </p:cNvPr>
          <p:cNvSpPr txBox="1"/>
          <p:nvPr/>
        </p:nvSpPr>
        <p:spPr>
          <a:xfrm>
            <a:off x="914400" y="4953000"/>
            <a:ext cx="914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608153-27DB-8C5A-6CB8-5705186EE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066800"/>
            <a:ext cx="9302987" cy="51815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2B8DA2-0B1C-5335-3989-14046CE2014B}"/>
              </a:ext>
            </a:extLst>
          </p:cNvPr>
          <p:cNvSpPr txBox="1"/>
          <p:nvPr/>
        </p:nvSpPr>
        <p:spPr>
          <a:xfrm>
            <a:off x="2209800" y="3429000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Est. 1945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F28684-7C08-77BA-3B2F-98751A7F8FA9}"/>
              </a:ext>
            </a:extLst>
          </p:cNvPr>
          <p:cNvSpPr txBox="1"/>
          <p:nvPr/>
        </p:nvSpPr>
        <p:spPr>
          <a:xfrm>
            <a:off x="3886200" y="3429000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Est. 1960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D70820-8BEA-175E-5D51-523B2560F62A}"/>
              </a:ext>
            </a:extLst>
          </p:cNvPr>
          <p:cNvSpPr txBox="1"/>
          <p:nvPr/>
        </p:nvSpPr>
        <p:spPr>
          <a:xfrm>
            <a:off x="5791200" y="3429000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Est. 1956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234E67-F67F-68CF-E12B-D738DE373376}"/>
              </a:ext>
            </a:extLst>
          </p:cNvPr>
          <p:cNvSpPr txBox="1"/>
          <p:nvPr/>
        </p:nvSpPr>
        <p:spPr>
          <a:xfrm>
            <a:off x="7467600" y="3429000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Est. 1988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74AB26-DF5E-632B-0356-B986097DA095}"/>
              </a:ext>
            </a:extLst>
          </p:cNvPr>
          <p:cNvSpPr txBox="1"/>
          <p:nvPr/>
        </p:nvSpPr>
        <p:spPr>
          <a:xfrm>
            <a:off x="9372600" y="3429000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Est. 1966</a:t>
            </a:r>
          </a:p>
        </p:txBody>
      </p:sp>
    </p:spTree>
    <p:extLst>
      <p:ext uri="{BB962C8B-B14F-4D97-AF65-F5344CB8AC3E}">
        <p14:creationId xmlns:p14="http://schemas.microsoft.com/office/powerpoint/2010/main" val="12084741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D8E2A-1F53-BA9E-FC22-FA5E97621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World Bank borrows all the money that it lends</a:t>
            </a:r>
          </a:p>
          <a:p>
            <a:pPr lvl="1"/>
            <a:r>
              <a:rPr lang="en-US" dirty="0"/>
              <a:t>It borrows from all over the world at very low interest rates</a:t>
            </a:r>
          </a:p>
          <a:p>
            <a:r>
              <a:rPr lang="en-US" dirty="0"/>
              <a:t>It lends</a:t>
            </a:r>
          </a:p>
          <a:p>
            <a:pPr lvl="1"/>
            <a:r>
              <a:rPr lang="en-US" dirty="0"/>
              <a:t>To middle-income countries at rates below commercial banks</a:t>
            </a:r>
          </a:p>
          <a:p>
            <a:pPr lvl="1"/>
            <a:r>
              <a:rPr lang="en-US" dirty="0"/>
              <a:t>To the poorest countries at no interest</a:t>
            </a:r>
          </a:p>
          <a:p>
            <a:r>
              <a:rPr lang="en-US" dirty="0"/>
              <a:t>Borrowers must</a:t>
            </a:r>
          </a:p>
          <a:p>
            <a:pPr lvl="1"/>
            <a:r>
              <a:rPr lang="en-US" dirty="0"/>
              <a:t>Cover part of any project from other sources (own funds or commercial loans)</a:t>
            </a:r>
          </a:p>
          <a:p>
            <a:pPr lvl="1"/>
            <a:r>
              <a:rPr lang="en-US" dirty="0"/>
              <a:t>Pay back their loans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3A406F-7D01-2E15-B46E-DFA7ACF27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48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2BD8A9A-A00E-EAD2-43BF-0572C1DF2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Wo</a:t>
            </a:r>
            <a:r>
              <a:rPr lang="en-US" dirty="0"/>
              <a:t>rld Bank Lending</a:t>
            </a:r>
          </a:p>
        </p:txBody>
      </p:sp>
    </p:spTree>
    <p:extLst>
      <p:ext uri="{BB962C8B-B14F-4D97-AF65-F5344CB8AC3E}">
        <p14:creationId xmlns:p14="http://schemas.microsoft.com/office/powerpoint/2010/main" val="11679393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D8E2A-1F53-BA9E-FC22-FA5E97621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Projects help countries to</a:t>
            </a:r>
          </a:p>
          <a:p>
            <a:pPr lvl="1"/>
            <a:r>
              <a:rPr lang="en-US" b="0" i="0" dirty="0">
                <a:effectLst/>
                <a:latin typeface="Open Sans" panose="020B0606030504020204" pitchFamily="34" charset="0"/>
              </a:rPr>
              <a:t>Supply safe drinking water</a:t>
            </a:r>
          </a:p>
          <a:p>
            <a:pPr lvl="1"/>
            <a:r>
              <a:rPr lang="en-US" b="0" i="0" dirty="0">
                <a:effectLst/>
                <a:latin typeface="Open Sans" panose="020B0606030504020204" pitchFamily="34" charset="0"/>
              </a:rPr>
              <a:t>Build schools and train teachers</a:t>
            </a:r>
          </a:p>
          <a:p>
            <a:pPr lvl="1"/>
            <a:r>
              <a:rPr lang="en-US" b="0" i="0" dirty="0">
                <a:effectLst/>
                <a:latin typeface="Open Sans" panose="020B0606030504020204" pitchFamily="34" charset="0"/>
              </a:rPr>
              <a:t>Increase agricultural productivity</a:t>
            </a:r>
          </a:p>
          <a:p>
            <a:pPr lvl="1"/>
            <a:r>
              <a:rPr lang="en-US" b="0" i="0" dirty="0">
                <a:effectLst/>
                <a:latin typeface="Open Sans" panose="020B0606030504020204" pitchFamily="34" charset="0"/>
              </a:rPr>
              <a:t>Manage forests and other natural resources</a:t>
            </a:r>
          </a:p>
          <a:p>
            <a:pPr lvl="1"/>
            <a:r>
              <a:rPr lang="en-US" b="0" i="0" dirty="0">
                <a:effectLst/>
                <a:latin typeface="Open Sans" panose="020B0606030504020204" pitchFamily="34" charset="0"/>
              </a:rPr>
              <a:t>Build and maintain roads, railways, and ports</a:t>
            </a:r>
            <a:endParaRPr lang="en-US" dirty="0"/>
          </a:p>
          <a:p>
            <a:pPr lvl="1"/>
            <a:r>
              <a:rPr lang="en-US" b="0" i="0" dirty="0">
                <a:effectLst/>
                <a:latin typeface="Open Sans" panose="020B0606030504020204" pitchFamily="34" charset="0"/>
              </a:rPr>
              <a:t>Extend telecommunications networks</a:t>
            </a:r>
            <a:endParaRPr lang="en-US" dirty="0"/>
          </a:p>
          <a:p>
            <a:pPr lvl="1"/>
            <a:r>
              <a:rPr lang="en-US" b="0" i="0" dirty="0">
                <a:effectLst/>
                <a:latin typeface="Open Sans" panose="020B0606030504020204" pitchFamily="34" charset="0"/>
              </a:rPr>
              <a:t>Generate and distribute energy</a:t>
            </a:r>
            <a:endParaRPr lang="en-US" dirty="0"/>
          </a:p>
          <a:p>
            <a:pPr lvl="1"/>
            <a:r>
              <a:rPr lang="en-US" b="0" i="0" dirty="0">
                <a:effectLst/>
                <a:latin typeface="Open Sans" panose="020B0606030504020204" pitchFamily="34" charset="0"/>
              </a:rPr>
              <a:t>Expand health care</a:t>
            </a:r>
            <a:endParaRPr lang="en-US" dirty="0"/>
          </a:p>
          <a:p>
            <a:pPr lvl="1"/>
            <a:r>
              <a:rPr lang="en-US" b="0" i="0" dirty="0">
                <a:effectLst/>
                <a:latin typeface="Open Sans" panose="020B0606030504020204" pitchFamily="34" charset="0"/>
              </a:rPr>
              <a:t>Modernize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3A406F-7D01-2E15-B46E-DFA7ACF27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49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2BD8A9A-A00E-EAD2-43BF-0572C1DF2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Wo</a:t>
            </a:r>
            <a:r>
              <a:rPr lang="en-US" dirty="0"/>
              <a:t>rld Bank Lending</a:t>
            </a:r>
          </a:p>
        </p:txBody>
      </p:sp>
    </p:spTree>
    <p:extLst>
      <p:ext uri="{BB962C8B-B14F-4D97-AF65-F5344CB8AC3E}">
        <p14:creationId xmlns:p14="http://schemas.microsoft.com/office/powerpoint/2010/main" val="1913401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B0791-8C55-DF39-6682-1F968A8E1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Vie</a:t>
            </a:r>
            <a:r>
              <a:rPr lang="en-US" dirty="0"/>
              <a:t>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8C93E-D99C-D78F-9F13-2CD6D7AABC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Economists like myself tend to view all these institutions as</a:t>
            </a:r>
          </a:p>
          <a:p>
            <a:pPr lvl="1"/>
            <a:r>
              <a:rPr lang="en-US" dirty="0"/>
              <a:t>Valuable, but </a:t>
            </a:r>
          </a:p>
          <a:p>
            <a:pPr lvl="1"/>
            <a:r>
              <a:rPr lang="en-US" dirty="0"/>
              <a:t>Flawed</a:t>
            </a:r>
          </a:p>
          <a:p>
            <a:r>
              <a:rPr lang="en-US" dirty="0"/>
              <a:t>But the public and specialists in things other than economics often see them as</a:t>
            </a:r>
          </a:p>
          <a:p>
            <a:pPr lvl="1"/>
            <a:r>
              <a:rPr lang="en-US" dirty="0"/>
              <a:t>Ineffective</a:t>
            </a:r>
          </a:p>
          <a:p>
            <a:pPr lvl="1"/>
            <a:r>
              <a:rPr lang="en-US" dirty="0"/>
              <a:t>Harmful</a:t>
            </a:r>
          </a:p>
          <a:p>
            <a:r>
              <a:rPr lang="en-US" dirty="0"/>
              <a:t>Examples…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53AD7D-8BE0-0FBC-2B61-5DE93A7DF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8397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50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Wo</a:t>
            </a:r>
            <a:r>
              <a:rPr lang="en-US" dirty="0"/>
              <a:t>rld Trade Organization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F986A0-5896-EE0A-4522-B1F7EF913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1219200"/>
            <a:ext cx="5334000" cy="459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8628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F82A9-D4B7-FD27-2886-4307C30D3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World Trade Organization</a:t>
            </a:r>
          </a:p>
          <a:p>
            <a:pPr lvl="1"/>
            <a:r>
              <a:rPr lang="en-US" dirty="0"/>
              <a:t>Created 1995 by Uruguay Round Ministerial of the GATT</a:t>
            </a:r>
          </a:p>
          <a:p>
            <a:pPr lvl="1"/>
            <a:r>
              <a:rPr lang="en-US" dirty="0"/>
              <a:t>Purposes</a:t>
            </a:r>
          </a:p>
          <a:p>
            <a:pPr lvl="2"/>
            <a:r>
              <a:rPr lang="en-US" dirty="0"/>
              <a:t>Operate a system of rules on international trade policies</a:t>
            </a:r>
          </a:p>
          <a:p>
            <a:pPr lvl="2"/>
            <a:r>
              <a:rPr lang="en-US" dirty="0"/>
              <a:t>Serve as forum for negotiating trade agreements</a:t>
            </a:r>
          </a:p>
          <a:p>
            <a:pPr lvl="2"/>
            <a:r>
              <a:rPr lang="en-US" dirty="0"/>
              <a:t>Settle trade disputes between countries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8396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F82A9-D4B7-FD27-2886-4307C30D39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4800600" cy="4351338"/>
          </a:xfrm>
        </p:spPr>
        <p:txBody>
          <a:bodyPr/>
          <a:lstStyle/>
          <a:p>
            <a:r>
              <a:rPr lang="en-US" dirty="0"/>
              <a:t>Director-General:  </a:t>
            </a:r>
            <a:r>
              <a:rPr lang="en-US" b="0" i="0" dirty="0">
                <a:solidFill>
                  <a:srgbClr val="000000"/>
                </a:solidFill>
                <a:effectLst/>
                <a:latin typeface="Museo Sans 300"/>
              </a:rPr>
              <a:t>Ngozi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Museo Sans 300"/>
              </a:rPr>
              <a:t>Okonjo</a:t>
            </a:r>
            <a:r>
              <a:rPr lang="en-US" b="0" i="0" dirty="0">
                <a:solidFill>
                  <a:srgbClr val="000000"/>
                </a:solidFill>
                <a:effectLst/>
                <a:latin typeface="Museo Sans 300"/>
              </a:rPr>
              <a:t>-Iweala</a:t>
            </a:r>
          </a:p>
          <a:p>
            <a:pPr lvl="1"/>
            <a:r>
              <a:rPr lang="en-US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Nigerian-American economist</a:t>
            </a:r>
            <a:endParaRPr lang="en-US" dirty="0">
              <a:solidFill>
                <a:srgbClr val="000000"/>
              </a:solidFill>
              <a:latin typeface="Museo Sans 300"/>
            </a:endParaRPr>
          </a:p>
          <a:p>
            <a:pPr lvl="1"/>
            <a:r>
              <a:rPr lang="en-US" dirty="0">
                <a:solidFill>
                  <a:srgbClr val="000000"/>
                </a:solidFill>
                <a:latin typeface="Museo Sans 300"/>
              </a:rPr>
              <a:t>Previously Minister of Finance, Nigeria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52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D89AC8-3A98-9E20-0B4C-8BEE8F1F6F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47800"/>
            <a:ext cx="470916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4987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BB5D4-5EF5-73CE-720A-2EE4E134D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53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07023E-CADD-F14E-A79C-AFCDC5C58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D3AB26C-51DA-F76B-B75C-F2535F5D2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/>
          <a:lstStyle/>
          <a:p>
            <a:r>
              <a:rPr lang="en-US" dirty="0"/>
              <a:t>Three parts:</a:t>
            </a:r>
          </a:p>
          <a:p>
            <a:pPr lvl="1"/>
            <a:r>
              <a:rPr lang="en-US" dirty="0"/>
              <a:t>GATT = General Agreement on Tariffs and Trade</a:t>
            </a:r>
          </a:p>
          <a:p>
            <a:pPr lvl="1"/>
            <a:r>
              <a:rPr lang="en-US" dirty="0"/>
              <a:t>GATS = General Agreement on Trade in Services</a:t>
            </a:r>
          </a:p>
          <a:p>
            <a:pPr lvl="1"/>
            <a:r>
              <a:rPr lang="en-US" dirty="0"/>
              <a:t>TRIPs = Trade-Related Aspects of Intellectual Property Rights</a:t>
            </a:r>
          </a:p>
          <a:p>
            <a:r>
              <a:rPr lang="en-US" dirty="0"/>
              <a:t>GATT requires (with exceptions) nondiscrimination:</a:t>
            </a:r>
          </a:p>
          <a:p>
            <a:pPr lvl="1"/>
            <a:r>
              <a:rPr lang="en-US" dirty="0"/>
              <a:t>“Most Favored Nation” (MFN) tariffs</a:t>
            </a:r>
          </a:p>
          <a:p>
            <a:pPr lvl="2"/>
            <a:r>
              <a:rPr lang="en-US" dirty="0"/>
              <a:t>Same on all exporters</a:t>
            </a:r>
          </a:p>
          <a:p>
            <a:pPr lvl="1"/>
            <a:r>
              <a:rPr lang="en-US" dirty="0"/>
              <a:t>“National Treatment”</a:t>
            </a:r>
          </a:p>
          <a:p>
            <a:pPr lvl="2"/>
            <a:r>
              <a:rPr lang="en-US" dirty="0"/>
              <a:t>Once in country, treat the same as own-country products</a:t>
            </a:r>
          </a:p>
        </p:txBody>
      </p:sp>
    </p:spTree>
    <p:extLst>
      <p:ext uri="{BB962C8B-B14F-4D97-AF65-F5344CB8AC3E}">
        <p14:creationId xmlns:p14="http://schemas.microsoft.com/office/powerpoint/2010/main" val="80859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BB5D4-5EF5-73CE-720A-2EE4E134D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54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07023E-CADD-F14E-A79C-AFCDC5C58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 Functions</a:t>
            </a:r>
          </a:p>
        </p:txBody>
      </p:sp>
      <p:graphicFrame>
        <p:nvGraphicFramePr>
          <p:cNvPr id="2" name="Group 98">
            <a:extLst>
              <a:ext uri="{FF2B5EF4-FFF2-40B4-BE49-F238E27FC236}">
                <a16:creationId xmlns:a16="http://schemas.microsoft.com/office/drawing/2014/main" id="{BAE62063-308D-000B-3F55-3692F38727C4}"/>
              </a:ext>
            </a:extLst>
          </p:cNvPr>
          <p:cNvGraphicFramePr>
            <a:graphicFrameLocks/>
          </p:cNvGraphicFramePr>
          <p:nvPr/>
        </p:nvGraphicFramePr>
        <p:xfrm>
          <a:off x="3886200" y="1676400"/>
          <a:ext cx="4343400" cy="3351532"/>
        </p:xfrm>
        <a:graphic>
          <a:graphicData uri="http://schemas.openxmlformats.org/drawingml/2006/table">
            <a:tbl>
              <a:tblPr/>
              <a:tblGrid>
                <a:gridCol w="434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Functional Outline of the World Trade Organization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1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Communication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1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Constraints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1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Exceptions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1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Dispute Settlement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51799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BB5D4-5EF5-73CE-720A-2EE4E134D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55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07023E-CADD-F14E-A79C-AFCDC5C58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 Functions</a:t>
            </a:r>
          </a:p>
        </p:txBody>
      </p:sp>
      <p:graphicFrame>
        <p:nvGraphicFramePr>
          <p:cNvPr id="2" name="Group 51">
            <a:extLst>
              <a:ext uri="{FF2B5EF4-FFF2-40B4-BE49-F238E27FC236}">
                <a16:creationId xmlns:a16="http://schemas.microsoft.com/office/drawing/2014/main" id="{5ABDA1AD-0280-6A6E-FAE5-197668509F8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888776" y="1600200"/>
          <a:ext cx="7322024" cy="3017520"/>
        </p:xfrm>
        <a:graphic>
          <a:graphicData uri="http://schemas.openxmlformats.org/drawingml/2006/table">
            <a:tbl>
              <a:tblPr/>
              <a:tblGrid>
                <a:gridCol w="28250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969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0975"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Communication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Ministerials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Negotiating Rounds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5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Working Groups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89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Trade Policy Review Mechanism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Councils and Committees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AutoShape 52">
            <a:extLst>
              <a:ext uri="{FF2B5EF4-FFF2-40B4-BE49-F238E27FC236}">
                <a16:creationId xmlns:a16="http://schemas.microsoft.com/office/drawing/2014/main" id="{4A98FB4F-F69B-5C4C-9605-92DF242A8A04}"/>
              </a:ext>
            </a:extLst>
          </p:cNvPr>
          <p:cNvSpPr>
            <a:spLocks noChangeArrowheads="1"/>
          </p:cNvSpPr>
          <p:nvPr/>
        </p:nvSpPr>
        <p:spPr bwMode="auto">
          <a:xfrm rot="-2112715">
            <a:off x="1828800" y="2819400"/>
            <a:ext cx="2438400" cy="2057400"/>
          </a:xfrm>
          <a:prstGeom prst="wedgeRoundRectCallout">
            <a:avLst>
              <a:gd name="adj1" fmla="val 135518"/>
              <a:gd name="adj2" fmla="val -1215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 dirty="0"/>
              <a:t>Trade Ministers (USTR, etc.) Meet “Every” Two Years</a:t>
            </a:r>
          </a:p>
        </p:txBody>
      </p:sp>
      <p:sp>
        <p:nvSpPr>
          <p:cNvPr id="6" name="AutoShape 53">
            <a:extLst>
              <a:ext uri="{FF2B5EF4-FFF2-40B4-BE49-F238E27FC236}">
                <a16:creationId xmlns:a16="http://schemas.microsoft.com/office/drawing/2014/main" id="{C1C690CD-5D9F-D1D2-CF48-874CB282BA2A}"/>
              </a:ext>
            </a:extLst>
          </p:cNvPr>
          <p:cNvSpPr>
            <a:spLocks noChangeArrowheads="1"/>
          </p:cNvSpPr>
          <p:nvPr/>
        </p:nvSpPr>
        <p:spPr bwMode="auto">
          <a:xfrm rot="-1475435">
            <a:off x="7383463" y="4665663"/>
            <a:ext cx="2971800" cy="914400"/>
          </a:xfrm>
          <a:prstGeom prst="wedgeRoundRectCallout">
            <a:avLst>
              <a:gd name="adj1" fmla="val 35148"/>
              <a:gd name="adj2" fmla="val -253077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/>
              <a:t>Tariff Reductions; Changes in Rules</a:t>
            </a:r>
          </a:p>
        </p:txBody>
      </p:sp>
    </p:spTree>
    <p:extLst>
      <p:ext uri="{BB962C8B-B14F-4D97-AF65-F5344CB8AC3E}">
        <p14:creationId xmlns:p14="http://schemas.microsoft.com/office/powerpoint/2010/main" val="208665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BB5D4-5EF5-73CE-720A-2EE4E134D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56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07023E-CADD-F14E-A79C-AFCDC5C58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 Functions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EB8E02E-1338-9CC8-BE64-969770052C27}"/>
              </a:ext>
            </a:extLst>
          </p:cNvPr>
          <p:cNvSpPr txBox="1">
            <a:spLocks/>
          </p:cNvSpPr>
          <p:nvPr/>
        </p:nvSpPr>
        <p:spPr>
          <a:xfrm>
            <a:off x="9272751" y="6230226"/>
            <a:ext cx="27432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185589-19F7-914D-97D2-F5A81D955A34}" type="slidenum">
              <a:rPr lang="en-US" smtClean="0"/>
              <a:pPr/>
              <a:t>56</a:t>
            </a:fld>
            <a:endParaRPr lang="en-US"/>
          </a:p>
        </p:txBody>
      </p:sp>
      <p:graphicFrame>
        <p:nvGraphicFramePr>
          <p:cNvPr id="3" name="Group 43">
            <a:extLst>
              <a:ext uri="{FF2B5EF4-FFF2-40B4-BE49-F238E27FC236}">
                <a16:creationId xmlns:a16="http://schemas.microsoft.com/office/drawing/2014/main" id="{AAFB533E-EBBE-D4D6-2FEB-3704F4E6C07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875128" y="1600200"/>
          <a:ext cx="7335672" cy="3657600"/>
        </p:xfrm>
        <a:graphic>
          <a:graphicData uri="http://schemas.openxmlformats.org/drawingml/2006/table">
            <a:tbl>
              <a:tblPr/>
              <a:tblGrid>
                <a:gridCol w="2037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97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0975">
                <a:tc rowSpan="8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Constraints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Tariff Bindings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Customs Valuation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5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Product Regulations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89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Quantitative Restrictions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79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Subsidies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78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Foreign Direct Investment (TRIMS)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63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Services (GATS)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09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Intellectual Property (TRIPs)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AutoShape 44">
            <a:extLst>
              <a:ext uri="{FF2B5EF4-FFF2-40B4-BE49-F238E27FC236}">
                <a16:creationId xmlns:a16="http://schemas.microsoft.com/office/drawing/2014/main" id="{F335F84F-01EA-8C52-35DD-728845C42A62}"/>
              </a:ext>
            </a:extLst>
          </p:cNvPr>
          <p:cNvSpPr>
            <a:spLocks noChangeArrowheads="1"/>
          </p:cNvSpPr>
          <p:nvPr/>
        </p:nvSpPr>
        <p:spPr bwMode="auto">
          <a:xfrm rot="-2112715">
            <a:off x="1524000" y="2895600"/>
            <a:ext cx="2438400" cy="2057400"/>
          </a:xfrm>
          <a:prstGeom prst="wedgeRoundRectCallout">
            <a:avLst>
              <a:gd name="adj1" fmla="val 124155"/>
              <a:gd name="adj2" fmla="val -19287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/>
              <a:t>Countries negotiate and commit to </a:t>
            </a:r>
            <a:r>
              <a:rPr lang="en-US" sz="2400" u="sng"/>
              <a:t>maximum</a:t>
            </a:r>
            <a:r>
              <a:rPr lang="en-US" sz="2400"/>
              <a:t> tariffs</a:t>
            </a:r>
          </a:p>
        </p:txBody>
      </p:sp>
      <p:sp>
        <p:nvSpPr>
          <p:cNvPr id="7" name="AutoShape 45">
            <a:extLst>
              <a:ext uri="{FF2B5EF4-FFF2-40B4-BE49-F238E27FC236}">
                <a16:creationId xmlns:a16="http://schemas.microsoft.com/office/drawing/2014/main" id="{6366D2C1-DB05-897D-0021-BEAB9B0C0254}"/>
              </a:ext>
            </a:extLst>
          </p:cNvPr>
          <p:cNvSpPr>
            <a:spLocks noChangeArrowheads="1"/>
          </p:cNvSpPr>
          <p:nvPr/>
        </p:nvSpPr>
        <p:spPr bwMode="auto">
          <a:xfrm rot="1895370">
            <a:off x="7772400" y="914401"/>
            <a:ext cx="2438400" cy="2062163"/>
          </a:xfrm>
          <a:prstGeom prst="wedgeRoundRectCallout">
            <a:avLst>
              <a:gd name="adj1" fmla="val -9363"/>
              <a:gd name="adj2" fmla="val 145856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 dirty="0"/>
              <a:t>National Treatment for Service Firms (only in some industries)</a:t>
            </a:r>
          </a:p>
          <a:p>
            <a:pPr algn="ctr"/>
            <a:endParaRPr lang="en-US" sz="2400" dirty="0"/>
          </a:p>
        </p:txBody>
      </p:sp>
      <p:sp>
        <p:nvSpPr>
          <p:cNvPr id="8" name="AutoShape 48">
            <a:extLst>
              <a:ext uri="{FF2B5EF4-FFF2-40B4-BE49-F238E27FC236}">
                <a16:creationId xmlns:a16="http://schemas.microsoft.com/office/drawing/2014/main" id="{6658B43B-DEDC-1219-7C25-E82B5C0CA993}"/>
              </a:ext>
            </a:extLst>
          </p:cNvPr>
          <p:cNvSpPr>
            <a:spLocks noChangeArrowheads="1"/>
          </p:cNvSpPr>
          <p:nvPr/>
        </p:nvSpPr>
        <p:spPr bwMode="auto">
          <a:xfrm rot="348592">
            <a:off x="2286000" y="5791200"/>
            <a:ext cx="6319838" cy="560388"/>
          </a:xfrm>
          <a:prstGeom prst="wedgeRoundRectCallout">
            <a:avLst>
              <a:gd name="adj1" fmla="val 34851"/>
              <a:gd name="adj2" fmla="val -201869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/>
              <a:t>Enforce Patents, Copyrights, Trademarks</a:t>
            </a:r>
          </a:p>
        </p:txBody>
      </p:sp>
    </p:spTree>
    <p:extLst>
      <p:ext uri="{BB962C8B-B14F-4D97-AF65-F5344CB8AC3E}">
        <p14:creationId xmlns:p14="http://schemas.microsoft.com/office/powerpoint/2010/main" val="117919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BB5D4-5EF5-73CE-720A-2EE4E134D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57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07023E-CADD-F14E-A79C-AFCDC5C58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 Functions</a:t>
            </a:r>
          </a:p>
        </p:txBody>
      </p:sp>
      <p:graphicFrame>
        <p:nvGraphicFramePr>
          <p:cNvPr id="2" name="Group 25">
            <a:extLst>
              <a:ext uri="{FF2B5EF4-FFF2-40B4-BE49-F238E27FC236}">
                <a16:creationId xmlns:a16="http://schemas.microsoft.com/office/drawing/2014/main" id="{162ECA6B-354A-E079-C08F-A72B8A7CB7F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875128" y="1600200"/>
          <a:ext cx="7335672" cy="2590800"/>
        </p:xfrm>
        <a:graphic>
          <a:graphicData uri="http://schemas.openxmlformats.org/drawingml/2006/table">
            <a:tbl>
              <a:tblPr/>
              <a:tblGrid>
                <a:gridCol w="2037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97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0975"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Exceptions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Anti-Dumping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Countervailing Duties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5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Safeguards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89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Balance of Payments Protection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79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Preferential Trade Agreements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AutoShape 26">
            <a:extLst>
              <a:ext uri="{FF2B5EF4-FFF2-40B4-BE49-F238E27FC236}">
                <a16:creationId xmlns:a16="http://schemas.microsoft.com/office/drawing/2014/main" id="{CE855D64-0549-8B0F-AA23-67A2DEB86241}"/>
              </a:ext>
            </a:extLst>
          </p:cNvPr>
          <p:cNvSpPr>
            <a:spLocks noChangeArrowheads="1"/>
          </p:cNvSpPr>
          <p:nvPr/>
        </p:nvSpPr>
        <p:spPr bwMode="auto">
          <a:xfrm rot="1895370">
            <a:off x="7391400" y="5181600"/>
            <a:ext cx="2438400" cy="908050"/>
          </a:xfrm>
          <a:prstGeom prst="wedgeRoundRectCallout">
            <a:avLst>
              <a:gd name="adj1" fmla="val -119843"/>
              <a:gd name="adj2" fmla="val 1245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/>
              <a:t>Allows NAFTA, EU, etc.</a:t>
            </a:r>
          </a:p>
        </p:txBody>
      </p:sp>
      <p:sp>
        <p:nvSpPr>
          <p:cNvPr id="6" name="AutoShape 27">
            <a:extLst>
              <a:ext uri="{FF2B5EF4-FFF2-40B4-BE49-F238E27FC236}">
                <a16:creationId xmlns:a16="http://schemas.microsoft.com/office/drawing/2014/main" id="{79E08030-1A8A-0856-1E4F-E519256420DD}"/>
              </a:ext>
            </a:extLst>
          </p:cNvPr>
          <p:cNvSpPr>
            <a:spLocks noChangeArrowheads="1"/>
          </p:cNvSpPr>
          <p:nvPr/>
        </p:nvSpPr>
        <p:spPr bwMode="auto">
          <a:xfrm rot="-1395448">
            <a:off x="2161996" y="3725750"/>
            <a:ext cx="2011666" cy="990600"/>
          </a:xfrm>
          <a:prstGeom prst="wedgeRoundRectCallout">
            <a:avLst>
              <a:gd name="adj1" fmla="val 60797"/>
              <a:gd name="adj2" fmla="val -178916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 dirty="0"/>
              <a:t>Permitted; </a:t>
            </a:r>
            <a:r>
              <a:rPr lang="en-US" sz="2400" u="sng" dirty="0"/>
              <a:t>not</a:t>
            </a:r>
            <a:r>
              <a:rPr lang="en-US" sz="2400" dirty="0"/>
              <a:t> required</a:t>
            </a:r>
          </a:p>
        </p:txBody>
      </p:sp>
      <p:sp>
        <p:nvSpPr>
          <p:cNvPr id="7" name="AutoShape 45">
            <a:extLst>
              <a:ext uri="{FF2B5EF4-FFF2-40B4-BE49-F238E27FC236}">
                <a16:creationId xmlns:a16="http://schemas.microsoft.com/office/drawing/2014/main" id="{471C1D58-45A4-F2C4-FAA4-5CBDBDCB4733}"/>
              </a:ext>
            </a:extLst>
          </p:cNvPr>
          <p:cNvSpPr>
            <a:spLocks noChangeArrowheads="1"/>
          </p:cNvSpPr>
          <p:nvPr/>
        </p:nvSpPr>
        <p:spPr bwMode="auto">
          <a:xfrm rot="1895370">
            <a:off x="7983471" y="829423"/>
            <a:ext cx="1926915" cy="1400975"/>
          </a:xfrm>
          <a:prstGeom prst="wedgeRoundRectCallout">
            <a:avLst>
              <a:gd name="adj1" fmla="val -66427"/>
              <a:gd name="adj2" fmla="val 86688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 dirty="0"/>
              <a:t>Most commonly used</a:t>
            </a:r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2226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BB5D4-5EF5-73CE-720A-2EE4E134D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58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07023E-CADD-F14E-A79C-AFCDC5C58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 Functions</a:t>
            </a:r>
          </a:p>
        </p:txBody>
      </p:sp>
      <p:graphicFrame>
        <p:nvGraphicFramePr>
          <p:cNvPr id="2" name="Group 62">
            <a:extLst>
              <a:ext uri="{FF2B5EF4-FFF2-40B4-BE49-F238E27FC236}">
                <a16:creationId xmlns:a16="http://schemas.microsoft.com/office/drawing/2014/main" id="{71F163E2-9F3C-4B0F-24E1-E3225CF7097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861480" y="1600200"/>
          <a:ext cx="7349320" cy="3108960"/>
        </p:xfrm>
        <a:graphic>
          <a:graphicData uri="http://schemas.openxmlformats.org/drawingml/2006/table">
            <a:tbl>
              <a:tblPr/>
              <a:tblGrid>
                <a:gridCol w="2634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43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09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0975">
                <a:tc row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Dispute Settlement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Consultation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Panel Recommendation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5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Appellate Body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89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Remedy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Implementation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75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Compensation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9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Retaliation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AutoShape 63">
            <a:extLst>
              <a:ext uri="{FF2B5EF4-FFF2-40B4-BE49-F238E27FC236}">
                <a16:creationId xmlns:a16="http://schemas.microsoft.com/office/drawing/2014/main" id="{25A9E770-96A0-5C3D-D501-EEF6B836AB48}"/>
              </a:ext>
            </a:extLst>
          </p:cNvPr>
          <p:cNvSpPr>
            <a:spLocks noChangeArrowheads="1"/>
          </p:cNvSpPr>
          <p:nvPr/>
        </p:nvSpPr>
        <p:spPr bwMode="auto">
          <a:xfrm rot="1895370">
            <a:off x="2209801" y="3657600"/>
            <a:ext cx="2633663" cy="908050"/>
          </a:xfrm>
          <a:prstGeom prst="wedgeRoundRectCallout">
            <a:avLst>
              <a:gd name="adj1" fmla="val 29995"/>
              <a:gd name="adj2" fmla="val -262889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/>
              <a:t>3-person Panel Decides Case</a:t>
            </a:r>
          </a:p>
        </p:txBody>
      </p:sp>
      <p:sp>
        <p:nvSpPr>
          <p:cNvPr id="6" name="AutoShape 64">
            <a:extLst>
              <a:ext uri="{FF2B5EF4-FFF2-40B4-BE49-F238E27FC236}">
                <a16:creationId xmlns:a16="http://schemas.microsoft.com/office/drawing/2014/main" id="{EF28A54A-97E0-77D7-3067-4BC375CC0276}"/>
              </a:ext>
            </a:extLst>
          </p:cNvPr>
          <p:cNvSpPr>
            <a:spLocks noChangeArrowheads="1"/>
          </p:cNvSpPr>
          <p:nvPr/>
        </p:nvSpPr>
        <p:spPr bwMode="auto">
          <a:xfrm rot="-1174894">
            <a:off x="4522855" y="5126738"/>
            <a:ext cx="2167886" cy="1372224"/>
          </a:xfrm>
          <a:prstGeom prst="wedgeRoundRectCallout">
            <a:avLst>
              <a:gd name="adj1" fmla="val 97769"/>
              <a:gd name="adj2" fmla="val -42208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 dirty="0"/>
              <a:t>The Ultimate Remedy:  </a:t>
            </a:r>
            <a:r>
              <a:rPr lang="en-US" sz="2400" u="sng" dirty="0"/>
              <a:t>Permit</a:t>
            </a:r>
            <a:r>
              <a:rPr lang="en-US" sz="2400" dirty="0"/>
              <a:t> Tariffs</a:t>
            </a:r>
          </a:p>
        </p:txBody>
      </p:sp>
      <p:sp>
        <p:nvSpPr>
          <p:cNvPr id="7" name="AutoShape 45">
            <a:extLst>
              <a:ext uri="{FF2B5EF4-FFF2-40B4-BE49-F238E27FC236}">
                <a16:creationId xmlns:a16="http://schemas.microsoft.com/office/drawing/2014/main" id="{0E47BF01-4238-2C3E-A459-74549D454815}"/>
              </a:ext>
            </a:extLst>
          </p:cNvPr>
          <p:cNvSpPr>
            <a:spLocks noChangeArrowheads="1"/>
          </p:cNvSpPr>
          <p:nvPr/>
        </p:nvSpPr>
        <p:spPr bwMode="auto">
          <a:xfrm rot="21398103">
            <a:off x="7970360" y="224521"/>
            <a:ext cx="2505183" cy="1625955"/>
          </a:xfrm>
          <a:prstGeom prst="wedgeRoundRectCallout">
            <a:avLst>
              <a:gd name="adj1" fmla="val -51481"/>
              <a:gd name="adj2" fmla="val 110529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 dirty="0"/>
              <a:t>Standing Committee that reviews most cases</a:t>
            </a:r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0617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BB5D4-5EF5-73CE-720A-2EE4E134D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59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07023E-CADD-F14E-A79C-AFCDC5C58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 and the United States 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B759079-69A7-D177-9FEE-6CC547AC4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/>
          <a:lstStyle/>
          <a:p>
            <a:r>
              <a:rPr lang="en-US" dirty="0"/>
              <a:t>Dispute Settlement Body (DSB)</a:t>
            </a:r>
          </a:p>
          <a:p>
            <a:pPr lvl="1"/>
            <a:r>
              <a:rPr lang="en-US" dirty="0"/>
              <a:t>Lacks a quorum since Dec 11, 2019</a:t>
            </a:r>
          </a:p>
          <a:p>
            <a:pPr lvl="1"/>
            <a:r>
              <a:rPr lang="en-US" dirty="0"/>
              <a:t>Trump blocked all new appointments</a:t>
            </a:r>
          </a:p>
          <a:p>
            <a:pPr lvl="1"/>
            <a:r>
              <a:rPr lang="en-US" dirty="0"/>
              <a:t>Biden has not changed this</a:t>
            </a:r>
          </a:p>
          <a:p>
            <a:r>
              <a:rPr lang="en-US" dirty="0"/>
              <a:t>Without DSB no case can finish if it is appealed (which all are)</a:t>
            </a:r>
          </a:p>
          <a:p>
            <a:r>
              <a:rPr lang="en-US" dirty="0"/>
              <a:t>Other countries formed an alternative mechanism, not including US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915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2A15-B087-4DFD-E43E-896BB238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A8CD06-FCA6-4996-45BC-D34643E64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150" y="641350"/>
            <a:ext cx="7759700" cy="55753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DBA2DF4-D64E-4FA9-39AF-0DC4CE029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98981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BB5D4-5EF5-73CE-720A-2EE4E134D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60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07023E-CADD-F14E-A79C-AFCDC5C58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 Disputes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A98B8A5-254F-8B63-083F-6FBEBF54E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/>
          <a:lstStyle/>
          <a:p>
            <a:r>
              <a:rPr lang="en-US" dirty="0"/>
              <a:t>Trump and the WTO</a:t>
            </a:r>
          </a:p>
          <a:p>
            <a:pPr lvl="1"/>
            <a:r>
              <a:rPr lang="en-US" sz="2000" dirty="0"/>
              <a:t>Oct 25, 2017, on Fox interview with Lou Dobbs:</a:t>
            </a:r>
          </a:p>
          <a:p>
            <a:pPr lvl="2"/>
            <a:r>
              <a:rPr lang="en-US" sz="2000" dirty="0"/>
              <a:t>“The WTO, World Trade Organization, was set up for the benefit for everybody but us.”</a:t>
            </a:r>
          </a:p>
          <a:p>
            <a:pPr lvl="2"/>
            <a:r>
              <a:rPr lang="en-US" sz="2000" dirty="0"/>
              <a:t>“we lose the lawsuits, almost all of the lawsuits … within the WTO”</a:t>
            </a:r>
          </a:p>
          <a:p>
            <a:pPr lvl="1"/>
            <a:r>
              <a:rPr lang="en-US" sz="2000" dirty="0"/>
              <a:t> In fact, like other countries, US </a:t>
            </a:r>
          </a:p>
          <a:p>
            <a:pPr lvl="2"/>
            <a:r>
              <a:rPr lang="en-US" sz="2000" dirty="0"/>
              <a:t>Wins most of the cases it brings</a:t>
            </a:r>
          </a:p>
          <a:p>
            <a:pPr lvl="2"/>
            <a:r>
              <a:rPr lang="en-US" sz="2000" dirty="0"/>
              <a:t>Loses most the cases brought against it</a:t>
            </a:r>
          </a:p>
          <a:p>
            <a:pPr lvl="1"/>
            <a:r>
              <a:rPr lang="en-US" sz="2000" dirty="0"/>
              <a:t>Since 1995, in all cases, complainant has won 90%</a:t>
            </a:r>
          </a:p>
          <a:p>
            <a:pPr lvl="2"/>
            <a:r>
              <a:rPr lang="en-US" sz="2000" dirty="0"/>
              <a:t>As complainant, US has won 91%</a:t>
            </a:r>
          </a:p>
          <a:p>
            <a:pPr lvl="2"/>
            <a:r>
              <a:rPr lang="en-US" sz="2000" dirty="0"/>
              <a:t>As respondent, US has lost 89%</a:t>
            </a:r>
          </a:p>
        </p:txBody>
      </p:sp>
    </p:spTree>
    <p:extLst>
      <p:ext uri="{BB962C8B-B14F-4D97-AF65-F5344CB8AC3E}">
        <p14:creationId xmlns:p14="http://schemas.microsoft.com/office/powerpoint/2010/main" val="356424569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BB5D4-5EF5-73CE-720A-2EE4E134D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61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07023E-CADD-F14E-A79C-AFCDC5C58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 Disputes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7E1223-AD81-769C-E6E4-EA0115AFB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0" y="247650"/>
            <a:ext cx="3556000" cy="6362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CFA13-AF76-26D1-FB52-258513BD6025}"/>
              </a:ext>
            </a:extLst>
          </p:cNvPr>
          <p:cNvSpPr txBox="1"/>
          <p:nvPr/>
        </p:nvSpPr>
        <p:spPr>
          <a:xfrm>
            <a:off x="381000" y="56388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WSJ, 2017</a:t>
            </a:r>
          </a:p>
        </p:txBody>
      </p:sp>
    </p:spTree>
    <p:extLst>
      <p:ext uri="{BB962C8B-B14F-4D97-AF65-F5344CB8AC3E}">
        <p14:creationId xmlns:p14="http://schemas.microsoft.com/office/powerpoint/2010/main" val="337789917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BB5D4-5EF5-73CE-720A-2EE4E134D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62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07023E-CADD-F14E-A79C-AFCDC5C58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 and the United States 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B759079-69A7-D177-9FEE-6CC547AC4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/>
          <a:lstStyle/>
          <a:p>
            <a:pPr eaLnBrk="1" hangingPunct="1"/>
            <a:r>
              <a:rPr lang="en-US" sz="2800" dirty="0"/>
              <a:t>National-Security Tariffs (on steel, aluminum)</a:t>
            </a:r>
          </a:p>
          <a:p>
            <a:pPr lvl="2" eaLnBrk="1" hangingPunct="1"/>
            <a:r>
              <a:rPr lang="en-US" sz="2000" dirty="0"/>
              <a:t>Cases brought by EU and many others</a:t>
            </a:r>
          </a:p>
          <a:p>
            <a:pPr lvl="2" eaLnBrk="1" hangingPunct="1"/>
            <a:r>
              <a:rPr lang="en-US" sz="2000" dirty="0"/>
              <a:t>EU, Canada, &amp; Mexico cases settled by negotiation</a:t>
            </a:r>
          </a:p>
          <a:p>
            <a:pPr lvl="2" eaLnBrk="1" hangingPunct="1"/>
            <a:r>
              <a:rPr lang="en-US" sz="2000" dirty="0"/>
              <a:t>Other cases status: panel composed</a:t>
            </a:r>
          </a:p>
          <a:p>
            <a:pPr lvl="1"/>
            <a:r>
              <a:rPr lang="en-US" sz="2000" dirty="0"/>
              <a:t>How did WTO rule?</a:t>
            </a:r>
          </a:p>
          <a:p>
            <a:pPr lvl="2"/>
            <a:r>
              <a:rPr lang="en-US" sz="2000" dirty="0"/>
              <a:t>Panel report in December 2022 found against the US</a:t>
            </a:r>
          </a:p>
          <a:p>
            <a:pPr lvl="3"/>
            <a:r>
              <a:rPr lang="en-US" sz="1600" dirty="0"/>
              <a:t>Said action was not “in time of war or other international emergency”</a:t>
            </a:r>
          </a:p>
          <a:p>
            <a:pPr lvl="2"/>
            <a:r>
              <a:rPr lang="en-US" sz="2000" dirty="0"/>
              <a:t>US appealed (but has blocked the Appellate Body)</a:t>
            </a:r>
          </a:p>
          <a:p>
            <a:pPr lvl="1"/>
            <a:r>
              <a:rPr lang="en-US" dirty="0"/>
              <a:t>WTO provision:  </a:t>
            </a:r>
          </a:p>
          <a:p>
            <a:pPr lvl="2"/>
            <a:r>
              <a:rPr lang="en-US" sz="1800" dirty="0"/>
              <a:t>Article XXI:  “[n]</a:t>
            </a:r>
            <a:r>
              <a:rPr lang="en-US" sz="1800" dirty="0" err="1"/>
              <a:t>othing</a:t>
            </a:r>
            <a:r>
              <a:rPr lang="en-US" sz="1800" dirty="0"/>
              <a:t> in this Agreement shall be construed . . . to prevent any contracting party from taking </a:t>
            </a:r>
            <a:r>
              <a:rPr lang="en-US" sz="1800" dirty="0">
                <a:solidFill>
                  <a:srgbClr val="FF0000"/>
                </a:solidFill>
              </a:rPr>
              <a:t>any action which it considers necessary </a:t>
            </a:r>
            <a:r>
              <a:rPr lang="en-US" sz="1800" dirty="0"/>
              <a:t>for the protection of its essential security interests . . . taken in time of war or other emergency in international relations[.]”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52857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BB5D4-5EF5-73CE-720A-2EE4E134D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63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07023E-CADD-F14E-A79C-AFCDC5C58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 and the United States 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B759079-69A7-D177-9FEE-6CC547AC4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/>
          <a:lstStyle/>
          <a:p>
            <a:pPr eaLnBrk="1" hangingPunct="1"/>
            <a:r>
              <a:rPr lang="en-US" dirty="0"/>
              <a:t>Trade war with China</a:t>
            </a:r>
          </a:p>
          <a:p>
            <a:pPr lvl="1" eaLnBrk="1" hangingPunct="1"/>
            <a:r>
              <a:rPr lang="en-US" dirty="0"/>
              <a:t>Tariffs levied under US Section 301 not consistent with GATT/WTO</a:t>
            </a:r>
          </a:p>
          <a:p>
            <a:pPr lvl="1" eaLnBrk="1" hangingPunct="1"/>
            <a:r>
              <a:rPr lang="en-US" dirty="0"/>
              <a:t>WTO panel ruled against US Sep 15, 2020</a:t>
            </a:r>
          </a:p>
          <a:p>
            <a:pPr lvl="2" eaLnBrk="1" hangingPunct="1"/>
            <a:r>
              <a:rPr lang="en-US" dirty="0"/>
              <a:t>Panel:  “Trump’s tariffs violated several global rules” (NYT)</a:t>
            </a:r>
          </a:p>
          <a:p>
            <a:pPr lvl="1" eaLnBrk="1" hangingPunct="1"/>
            <a:r>
              <a:rPr lang="en-US" dirty="0"/>
              <a:t>US appealed but case cannot be completed</a:t>
            </a:r>
          </a:p>
          <a:p>
            <a:pPr lvl="1" eaLnBrk="1" hangingPunct="1"/>
            <a:r>
              <a:rPr lang="en-US" dirty="0"/>
              <a:t>Even without that, would WTO permission for China to levy tariffs be meaningful?</a:t>
            </a:r>
          </a:p>
        </p:txBody>
      </p:sp>
    </p:spTree>
    <p:extLst>
      <p:ext uri="{BB962C8B-B14F-4D97-AF65-F5344CB8AC3E}">
        <p14:creationId xmlns:p14="http://schemas.microsoft.com/office/powerpoint/2010/main" val="86916399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6D13D-29E9-9066-4264-604CF02E6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Ot</a:t>
            </a:r>
            <a:r>
              <a:rPr lang="en-US" dirty="0"/>
              <a:t>her Institutions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AA892F-7C80-4EA9-4D15-DDC3B64DD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Other Institutions</a:t>
            </a:r>
          </a:p>
          <a:p>
            <a:pPr lvl="1"/>
            <a:r>
              <a:rPr lang="en-US" dirty="0"/>
              <a:t>OECD</a:t>
            </a:r>
          </a:p>
          <a:p>
            <a:pPr lvl="1"/>
            <a:r>
              <a:rPr lang="en-US" dirty="0"/>
              <a:t>G-7, G-20</a:t>
            </a:r>
          </a:p>
          <a:p>
            <a:pPr lvl="1"/>
            <a:r>
              <a:rPr lang="en-US" dirty="0"/>
              <a:t>UN Organizations</a:t>
            </a:r>
          </a:p>
          <a:p>
            <a:pPr lvl="2"/>
            <a:r>
              <a:rPr lang="en-US" dirty="0"/>
              <a:t>UNCTAD</a:t>
            </a:r>
          </a:p>
          <a:p>
            <a:pPr lvl="2"/>
            <a:r>
              <a:rPr lang="en-US" dirty="0"/>
              <a:t>ILO</a:t>
            </a:r>
          </a:p>
          <a:p>
            <a:pPr lvl="2"/>
            <a:r>
              <a:rPr lang="en-US" dirty="0"/>
              <a:t>WIPO</a:t>
            </a:r>
          </a:p>
          <a:p>
            <a:pPr lvl="2"/>
            <a:r>
              <a:rPr lang="en-US" i="0" dirty="0">
                <a:solidFill>
                  <a:srgbClr val="5C4033"/>
                </a:solidFill>
                <a:effectLst/>
              </a:rPr>
              <a:t>Regional Commissions for Economic and Social Development</a:t>
            </a:r>
            <a:endParaRPr lang="en-US" dirty="0"/>
          </a:p>
          <a:p>
            <a:pPr lvl="1"/>
            <a:r>
              <a:rPr lang="en-US" dirty="0"/>
              <a:t>International Development Banks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8138D8-EF08-8461-887E-CD566BBA6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601269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65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OE</a:t>
            </a:r>
            <a:r>
              <a:rPr lang="en-US" dirty="0"/>
              <a:t>CD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BA2EA7-17AB-55FC-7D5B-C3D0C8A57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527" y="1970814"/>
            <a:ext cx="10597073" cy="298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23071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66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OE</a:t>
            </a:r>
            <a:r>
              <a:rPr lang="en-US" dirty="0"/>
              <a:t>CD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EEAE99D-4482-2E6B-1DB5-0A07767A6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/>
          <a:lstStyle/>
          <a:p>
            <a:r>
              <a:rPr lang="en-US" dirty="0"/>
              <a:t>OECD = Organization for Economic Cooperation and Development</a:t>
            </a:r>
          </a:p>
          <a:p>
            <a:pPr lvl="1"/>
            <a:r>
              <a:rPr lang="en-US" dirty="0"/>
              <a:t>38 member countries</a:t>
            </a:r>
          </a:p>
          <a:p>
            <a:pPr lvl="1"/>
            <a:r>
              <a:rPr lang="en-US" i="1" dirty="0"/>
              <a:t>The Economist</a:t>
            </a:r>
            <a:r>
              <a:rPr lang="en-US" dirty="0"/>
              <a:t> calls it a “rich-country think tank”</a:t>
            </a:r>
          </a:p>
          <a:p>
            <a:pPr lvl="1"/>
            <a:r>
              <a:rPr lang="en-US" dirty="0"/>
              <a:t>“provides governments a setting in which to discuss, develop and perfect economic and social policy”</a:t>
            </a:r>
          </a:p>
          <a:p>
            <a:pPr lvl="1"/>
            <a:r>
              <a:rPr lang="en-US" dirty="0"/>
              <a:t>Most recently, OECD agreed on a “global treaty” to tax digital technology giants in the countries where they do business</a:t>
            </a:r>
          </a:p>
          <a:p>
            <a:pPr lvl="2"/>
            <a:r>
              <a:rPr lang="en-US" dirty="0"/>
              <a:t>143 countries took in the negotiations</a:t>
            </a:r>
          </a:p>
          <a:p>
            <a:pPr lvl="2"/>
            <a:r>
              <a:rPr lang="en-US" dirty="0"/>
              <a:t>It still needs to be signed and ratified by “enough countries”.  </a:t>
            </a:r>
          </a:p>
          <a:p>
            <a:pPr lvl="2"/>
            <a:r>
              <a:rPr lang="en-US" dirty="0"/>
              <a:t>Some important ones (e.g., US) may not</a:t>
            </a:r>
          </a:p>
        </p:txBody>
      </p:sp>
    </p:spTree>
    <p:extLst>
      <p:ext uri="{BB962C8B-B14F-4D97-AF65-F5344CB8AC3E}">
        <p14:creationId xmlns:p14="http://schemas.microsoft.com/office/powerpoint/2010/main" val="58841547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67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OE</a:t>
            </a:r>
            <a:r>
              <a:rPr lang="en-US" dirty="0"/>
              <a:t>CD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526860-57DC-045D-8353-1D4CB7C9A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803996"/>
            <a:ext cx="7467600" cy="537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94605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68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G-2</a:t>
            </a:r>
            <a:r>
              <a:rPr lang="en-US" dirty="0"/>
              <a:t>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6B5106-E8E0-96C6-938A-47688029D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7800" y="1504950"/>
            <a:ext cx="67564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67970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69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G-2</a:t>
            </a:r>
            <a:r>
              <a:rPr lang="en-US" dirty="0"/>
              <a:t>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2AC5F-A957-4222-1C1F-FB4B49975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G-7:  US, Canada, Japan, Britain, France, Germany, and Italy (plus the EU)</a:t>
            </a:r>
          </a:p>
          <a:p>
            <a:pPr lvl="1"/>
            <a:r>
              <a:rPr lang="en-US" dirty="0"/>
              <a:t>Began annual meetings of heads of state in 1976</a:t>
            </a:r>
          </a:p>
          <a:p>
            <a:r>
              <a:rPr lang="en-US" dirty="0"/>
              <a:t>G-20:  G7 plus 13 others, both major developed and developing countries</a:t>
            </a:r>
          </a:p>
          <a:p>
            <a:pPr lvl="1"/>
            <a:r>
              <a:rPr lang="en-US" dirty="0"/>
              <a:t>Founded 1999 with only finance ministers</a:t>
            </a:r>
          </a:p>
          <a:p>
            <a:pPr lvl="1"/>
            <a:r>
              <a:rPr lang="en-US" dirty="0"/>
              <a:t>Began head-of-state meetings after financial crisis of 2008</a:t>
            </a:r>
          </a:p>
          <a:p>
            <a:pPr lvl="2"/>
            <a:r>
              <a:rPr lang="en-US" dirty="0"/>
              <a:t>“Summit on Financial Markets and the World Economy”</a:t>
            </a:r>
          </a:p>
          <a:p>
            <a:pPr lvl="1"/>
            <a:r>
              <a:rPr lang="en-US" dirty="0"/>
              <a:t> Today, G7 deals more with politics, G20 with economics</a:t>
            </a:r>
          </a:p>
          <a:p>
            <a:r>
              <a:rPr lang="en-US" dirty="0"/>
              <a:t>G-20 met in India September 9-10, 2023</a:t>
            </a:r>
          </a:p>
          <a:p>
            <a:pPr lvl="1"/>
            <a:r>
              <a:rPr lang="en-US" dirty="0"/>
              <a:t>Launched </a:t>
            </a:r>
            <a:r>
              <a:rPr lang="en-US" b="0" i="0" dirty="0">
                <a:solidFill>
                  <a:srgbClr val="0A2458"/>
                </a:solidFill>
                <a:effectLst/>
                <a:latin typeface="MercurySSm-Book-Pro_Web"/>
              </a:rPr>
              <a:t>India-Middle East-Europe Economic Corridor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538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2A15-B087-4DFD-E43E-896BB238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2B567C-DFB5-A0EA-61EF-C4307A08F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750" y="1041400"/>
            <a:ext cx="5524500" cy="47752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796F951-7985-4052-C209-BE6DEF4AC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37128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70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G-2</a:t>
            </a:r>
            <a:r>
              <a:rPr lang="en-US" dirty="0"/>
              <a:t>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C9EA0B-5560-D82F-B1E6-D0EADEA5C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914400"/>
            <a:ext cx="9170933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97755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71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/>
              <a:t>CTAD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5484F1-A929-513E-ED71-F92C152AF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6100" y="1346200"/>
            <a:ext cx="3479800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73663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72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/>
              <a:t>CTAD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E73B4BB-CA96-7D75-1636-4A8D2C3B6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/>
          <a:lstStyle/>
          <a:p>
            <a:r>
              <a:rPr lang="en-US" dirty="0"/>
              <a:t>UNCTAD = United Nations Conference on Trade and Development</a:t>
            </a:r>
          </a:p>
          <a:p>
            <a:pPr lvl="1"/>
            <a:r>
              <a:rPr lang="en-US" dirty="0"/>
              <a:t>Supports “developing countries to access the benefits of a globalized economy more fairly and effectively.”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D648BD-0FCE-0A6A-3A15-C3EE355CC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3810000"/>
            <a:ext cx="7772400" cy="2102964"/>
          </a:xfrm>
          <a:prstGeom prst="rect">
            <a:avLst/>
          </a:prstGeom>
        </p:spPr>
      </p:pic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770974A2-86C1-ACC8-DCE7-0B4B431E4951}"/>
              </a:ext>
            </a:extLst>
          </p:cNvPr>
          <p:cNvSpPr/>
          <p:nvPr/>
        </p:nvSpPr>
        <p:spPr>
          <a:xfrm>
            <a:off x="5029200" y="6096000"/>
            <a:ext cx="2667000" cy="304800"/>
          </a:xfrm>
          <a:prstGeom prst="wedgeRectCallout">
            <a:avLst>
              <a:gd name="adj1" fmla="val -81115"/>
              <a:gd name="adj2" fmla="val -24027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&gt; 193 members of UN</a:t>
            </a:r>
          </a:p>
        </p:txBody>
      </p:sp>
    </p:spTree>
    <p:extLst>
      <p:ext uri="{BB962C8B-B14F-4D97-AF65-F5344CB8AC3E}">
        <p14:creationId xmlns:p14="http://schemas.microsoft.com/office/powerpoint/2010/main" val="156860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73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ILO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D2FCC1-44D8-9E96-7E52-D5E98C135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200" y="1670050"/>
            <a:ext cx="4165600" cy="351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75732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74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ILO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EC98B3-EEC6-E705-67B2-3CF1E4371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/>
          <a:lstStyle/>
          <a:p>
            <a:r>
              <a:rPr lang="en-US" dirty="0"/>
              <a:t>ILO = International Labor Organization</a:t>
            </a:r>
          </a:p>
          <a:p>
            <a:pPr lvl="1"/>
            <a:r>
              <a:rPr lang="en-US" dirty="0"/>
              <a:t>Created 1919 by Treaty of Versailles</a:t>
            </a:r>
          </a:p>
          <a:p>
            <a:pPr lvl="1"/>
            <a:r>
              <a:rPr lang="en-US" dirty="0"/>
              <a:t>Tripartite:  governments, employers and workers</a:t>
            </a:r>
          </a:p>
          <a:p>
            <a:pPr lvl="1"/>
            <a:r>
              <a:rPr lang="en-US" dirty="0"/>
              <a:t>Sets labor standards, develops policies, and devises programs promoting decent work</a:t>
            </a:r>
          </a:p>
          <a:p>
            <a:pPr lvl="1"/>
            <a:r>
              <a:rPr lang="en-US" dirty="0"/>
              <a:t>Has no power to enforce, but only shame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18114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75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ILO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B849E-3F5F-17C3-C11A-50F75EA222BB}"/>
              </a:ext>
            </a:extLst>
          </p:cNvPr>
          <p:cNvSpPr txBox="1">
            <a:spLocks/>
          </p:cNvSpPr>
          <p:nvPr/>
        </p:nvSpPr>
        <p:spPr>
          <a:xfrm>
            <a:off x="19050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Fundamental ILO Conventions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B07BA72-7DE8-A114-F066-5F76FB621F66}"/>
              </a:ext>
            </a:extLst>
          </p:cNvPr>
          <p:cNvSpPr txBox="1">
            <a:spLocks/>
          </p:cNvSpPr>
          <p:nvPr/>
        </p:nvSpPr>
        <p:spPr>
          <a:xfrm>
            <a:off x="1891553" y="1191091"/>
            <a:ext cx="8216153" cy="497541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buFontTx/>
              <a:buAutoNum type="arabicPeriod"/>
            </a:pPr>
            <a:r>
              <a:rPr lang="en-US" sz="2400"/>
              <a:t>Freedom of Association</a:t>
            </a:r>
          </a:p>
          <a:p>
            <a:pPr marL="990600" lvl="1" indent="-533400">
              <a:buFontTx/>
              <a:buAutoNum type="alphaLcPeriod"/>
            </a:pPr>
            <a:r>
              <a:rPr lang="en-US" sz="2000"/>
              <a:t>Right to Organize </a:t>
            </a:r>
            <a:r>
              <a:rPr lang="en-US" sz="2000">
                <a:solidFill>
                  <a:srgbClr val="00B050"/>
                </a:solidFill>
              </a:rPr>
              <a:t>(157)</a:t>
            </a:r>
          </a:p>
          <a:p>
            <a:pPr marL="990600" lvl="1" indent="-533400">
              <a:buFontTx/>
              <a:buAutoNum type="alphaLcPeriod"/>
            </a:pPr>
            <a:r>
              <a:rPr lang="en-US" sz="2000"/>
              <a:t>Right to Collective Bargaining </a:t>
            </a:r>
            <a:r>
              <a:rPr lang="en-US" sz="2000">
                <a:solidFill>
                  <a:srgbClr val="00B050"/>
                </a:solidFill>
              </a:rPr>
              <a:t>(168)</a:t>
            </a:r>
          </a:p>
          <a:p>
            <a:pPr marL="609600" indent="-609600">
              <a:buFontTx/>
              <a:buAutoNum type="arabicPeriod"/>
            </a:pPr>
            <a:r>
              <a:rPr lang="en-US" sz="2400"/>
              <a:t>Abolition of Forced Labor</a:t>
            </a:r>
          </a:p>
          <a:p>
            <a:pPr marL="990600" lvl="1" indent="-533400">
              <a:buFontTx/>
              <a:buAutoNum type="alphaLcPeriod"/>
            </a:pPr>
            <a:r>
              <a:rPr lang="en-US" sz="2000"/>
              <a:t>Forced Labor </a:t>
            </a:r>
            <a:r>
              <a:rPr lang="en-US" sz="2000">
                <a:solidFill>
                  <a:srgbClr val="00B050"/>
                </a:solidFill>
              </a:rPr>
              <a:t>(180)</a:t>
            </a:r>
          </a:p>
          <a:p>
            <a:pPr marL="990600" lvl="1" indent="-533400">
              <a:buFontTx/>
              <a:buAutoNum type="alphaLcPeriod"/>
            </a:pPr>
            <a:r>
              <a:rPr lang="en-US" sz="2000"/>
              <a:t>Abolition of Forced Labor </a:t>
            </a:r>
            <a:r>
              <a:rPr lang="en-US" sz="2000">
                <a:solidFill>
                  <a:srgbClr val="00B050"/>
                </a:solidFill>
              </a:rPr>
              <a:t>(178</a:t>
            </a:r>
            <a:r>
              <a:rPr lang="en-US" sz="2000">
                <a:solidFill>
                  <a:srgbClr val="FF0000"/>
                </a:solidFill>
              </a:rPr>
              <a:t>*</a:t>
            </a:r>
            <a:r>
              <a:rPr lang="en-US" sz="2000">
                <a:solidFill>
                  <a:srgbClr val="00B050"/>
                </a:solidFill>
              </a:rPr>
              <a:t>)</a:t>
            </a:r>
          </a:p>
          <a:p>
            <a:pPr marL="609600" indent="-609600">
              <a:buFontTx/>
              <a:buAutoNum type="arabicPeriod" startAt="3"/>
            </a:pPr>
            <a:r>
              <a:rPr lang="en-US" sz="2400"/>
              <a:t>Equality</a:t>
            </a:r>
          </a:p>
          <a:p>
            <a:pPr marL="990600" lvl="1" indent="-533400">
              <a:buFontTx/>
              <a:buAutoNum type="alphaLcPeriod"/>
            </a:pPr>
            <a:r>
              <a:rPr lang="en-US" sz="2000"/>
              <a:t>Discrimination </a:t>
            </a:r>
            <a:r>
              <a:rPr lang="en-US" sz="2000">
                <a:solidFill>
                  <a:srgbClr val="00B050"/>
                </a:solidFill>
              </a:rPr>
              <a:t>(174)</a:t>
            </a:r>
          </a:p>
          <a:p>
            <a:pPr marL="990600" lvl="1" indent="-533400">
              <a:buFontTx/>
              <a:buAutoNum type="alphaLcPeriod"/>
            </a:pPr>
            <a:r>
              <a:rPr lang="en-US" sz="2000"/>
              <a:t>Equal Remuneration </a:t>
            </a:r>
            <a:r>
              <a:rPr lang="en-US" sz="2000">
                <a:solidFill>
                  <a:srgbClr val="00B050"/>
                </a:solidFill>
              </a:rPr>
              <a:t>(175)</a:t>
            </a:r>
          </a:p>
          <a:p>
            <a:pPr marL="609600" indent="-609600">
              <a:buFontTx/>
              <a:buAutoNum type="arabicPeriod" startAt="3"/>
            </a:pPr>
            <a:r>
              <a:rPr lang="en-US" sz="2400"/>
              <a:t>Elimination of Child Labor</a:t>
            </a:r>
          </a:p>
          <a:p>
            <a:pPr marL="990600" lvl="1" indent="-533400">
              <a:buFontTx/>
              <a:buAutoNum type="alphaLcPeriod"/>
            </a:pPr>
            <a:r>
              <a:rPr lang="en-US" sz="2000"/>
              <a:t>Minimum Age </a:t>
            </a:r>
            <a:r>
              <a:rPr lang="en-US" sz="2000">
                <a:solidFill>
                  <a:srgbClr val="00B050"/>
                </a:solidFill>
              </a:rPr>
              <a:t>(175)</a:t>
            </a:r>
          </a:p>
          <a:p>
            <a:pPr marL="990600" lvl="1" indent="-533400">
              <a:buFontTx/>
              <a:buAutoNum type="alphaLcPeriod"/>
            </a:pPr>
            <a:r>
              <a:rPr lang="en-US" sz="2000"/>
              <a:t>Worst Forms of Child Labor </a:t>
            </a:r>
            <a:r>
              <a:rPr lang="en-US" sz="2000">
                <a:solidFill>
                  <a:srgbClr val="00B050"/>
                </a:solidFill>
              </a:rPr>
              <a:t>(187</a:t>
            </a:r>
            <a:r>
              <a:rPr lang="en-US" sz="2000">
                <a:solidFill>
                  <a:srgbClr val="FF0000"/>
                </a:solidFill>
              </a:rPr>
              <a:t>*</a:t>
            </a:r>
            <a:r>
              <a:rPr lang="en-US" sz="2000">
                <a:solidFill>
                  <a:srgbClr val="00B050"/>
                </a:solidFill>
              </a:rPr>
              <a:t>)</a:t>
            </a:r>
          </a:p>
          <a:p>
            <a:pPr marL="990600" lvl="1" indent="-533400">
              <a:buFontTx/>
              <a:buAutoNum type="alphaLcPeriod"/>
            </a:pP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FEFA90-4E04-6B45-5BBB-2A2BB344BAD5}"/>
              </a:ext>
            </a:extLst>
          </p:cNvPr>
          <p:cNvSpPr txBox="1"/>
          <p:nvPr/>
        </p:nvSpPr>
        <p:spPr>
          <a:xfrm>
            <a:off x="6324600" y="1219200"/>
            <a:ext cx="2366682" cy="36933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(# countries ratifying)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A8DD09-EE3F-90AE-BB2D-3B5BF24A1F15}"/>
              </a:ext>
            </a:extLst>
          </p:cNvPr>
          <p:cNvSpPr txBox="1"/>
          <p:nvPr/>
        </p:nvSpPr>
        <p:spPr>
          <a:xfrm>
            <a:off x="7239000" y="1981200"/>
            <a:ext cx="2366682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* USA ratified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8EE86FE-3802-653C-403B-C9231E0DD011}"/>
              </a:ext>
            </a:extLst>
          </p:cNvPr>
          <p:cNvCxnSpPr>
            <a:cxnSpLocks/>
          </p:cNvCxnSpPr>
          <p:nvPr/>
        </p:nvCxnSpPr>
        <p:spPr>
          <a:xfrm flipH="1">
            <a:off x="6252882" y="2326341"/>
            <a:ext cx="1008530" cy="79337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C5F0648-2F46-CA56-1C61-88D61EE5B7BD}"/>
              </a:ext>
            </a:extLst>
          </p:cNvPr>
          <p:cNvCxnSpPr>
            <a:cxnSpLocks/>
          </p:cNvCxnSpPr>
          <p:nvPr/>
        </p:nvCxnSpPr>
        <p:spPr>
          <a:xfrm flipH="1">
            <a:off x="6454588" y="2312894"/>
            <a:ext cx="806824" cy="31062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572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76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3D7B179-6864-3988-D445-8B668F5A6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WI</a:t>
            </a:r>
            <a:r>
              <a:rPr lang="en-US" dirty="0"/>
              <a:t>PO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51BC80-8CCE-5AE8-2EB0-32715CF8F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8454" y="1600200"/>
            <a:ext cx="503045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72646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77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3D7B179-6864-3988-D445-8B668F5A6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WI</a:t>
            </a:r>
            <a:r>
              <a:rPr lang="en-US" dirty="0"/>
              <a:t>PO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D3CF5FD-519E-4F05-5269-19ABD7B0C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/>
          <a:lstStyle/>
          <a:p>
            <a:r>
              <a:rPr lang="en-US" dirty="0"/>
              <a:t>WIPO = World Intellectual Property Organization</a:t>
            </a:r>
          </a:p>
          <a:p>
            <a:pPr lvl="1"/>
            <a:r>
              <a:rPr lang="en-US" dirty="0"/>
              <a:t>Global forum for intellectual property policy, services, information and cooperation.</a:t>
            </a:r>
          </a:p>
          <a:p>
            <a:pPr lvl="1"/>
            <a:r>
              <a:rPr lang="en-US" dirty="0"/>
              <a:t>IP includes</a:t>
            </a:r>
          </a:p>
          <a:p>
            <a:pPr lvl="2"/>
            <a:r>
              <a:rPr lang="en-US" dirty="0"/>
              <a:t>Patents</a:t>
            </a:r>
          </a:p>
          <a:p>
            <a:pPr lvl="2"/>
            <a:r>
              <a:rPr lang="en-US" dirty="0"/>
              <a:t>Copyrights</a:t>
            </a:r>
          </a:p>
          <a:p>
            <a:pPr lvl="2"/>
            <a:r>
              <a:rPr lang="en-US" dirty="0"/>
              <a:t>Trademarks</a:t>
            </a:r>
          </a:p>
          <a:p>
            <a:pPr lvl="2"/>
            <a:r>
              <a:rPr lang="en-US" dirty="0"/>
              <a:t>Trade secrets</a:t>
            </a:r>
          </a:p>
          <a:p>
            <a:r>
              <a:rPr lang="en-US" dirty="0"/>
              <a:t>Has no power to enforce</a:t>
            </a:r>
          </a:p>
        </p:txBody>
      </p:sp>
    </p:spTree>
    <p:extLst>
      <p:ext uri="{BB962C8B-B14F-4D97-AF65-F5344CB8AC3E}">
        <p14:creationId xmlns:p14="http://schemas.microsoft.com/office/powerpoint/2010/main" val="241828335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E84FD-DF7F-6ED1-807D-82979D7A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04800"/>
            <a:ext cx="9906000" cy="1325563"/>
          </a:xfrm>
        </p:spPr>
        <p:txBody>
          <a:bodyPr>
            <a:normAutofit/>
          </a:bodyPr>
          <a:lstStyle/>
          <a:p>
            <a:pPr algn="ctr"/>
            <a:r>
              <a:rPr lang="en-US" i="0" dirty="0">
                <a:solidFill>
                  <a:schemeClr val="bg1"/>
                </a:solidFill>
                <a:effectLst/>
              </a:rPr>
              <a:t>Re</a:t>
            </a:r>
            <a:r>
              <a:rPr lang="en-US" i="0" dirty="0">
                <a:effectLst/>
              </a:rPr>
              <a:t>gional Commissions for Economic and Social Development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BAAF-F487-A649-917B-456A66E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78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948BC1-5872-802B-B5D0-52447AC42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1981200"/>
            <a:ext cx="3851965" cy="329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72678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E84FD-DF7F-6ED1-807D-82979D7A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04800"/>
            <a:ext cx="9906000" cy="1325563"/>
          </a:xfrm>
        </p:spPr>
        <p:txBody>
          <a:bodyPr>
            <a:normAutofit/>
          </a:bodyPr>
          <a:lstStyle/>
          <a:p>
            <a:pPr algn="ctr"/>
            <a:r>
              <a:rPr lang="en-US" i="0" dirty="0">
                <a:solidFill>
                  <a:schemeClr val="bg1"/>
                </a:solidFill>
                <a:effectLst/>
              </a:rPr>
              <a:t>Re</a:t>
            </a:r>
            <a:r>
              <a:rPr lang="en-US" i="0" dirty="0">
                <a:effectLst/>
              </a:rPr>
              <a:t>gional Commissions for Economic and Social Development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BAAF-F487-A649-917B-456A66E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79</a:t>
            </a:fld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DE7D77-8E39-EBE0-7B5C-C4A8029F6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Economic Commission for Africa (ECA), Addis Ababa, Ethiopia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Economic Commission for Europe (ECE), Geneva, Switzerland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Economic Commission for Latin America and the Caribbean (ECLAC), Santiago, Chile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Economic and Social Commission for Asia and the Pacific (ESCAP), Bangkok, Thailand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Economic and Social Commission for Western Asia (ESCWA), Beirut, Lebanon</a:t>
            </a:r>
          </a:p>
        </p:txBody>
      </p:sp>
    </p:spTree>
    <p:extLst>
      <p:ext uri="{BB962C8B-B14F-4D97-AF65-F5344CB8AC3E}">
        <p14:creationId xmlns:p14="http://schemas.microsoft.com/office/powerpoint/2010/main" val="3430205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2BD9DF-B9E0-0632-3A55-8A1C82A48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007" y="643466"/>
            <a:ext cx="6477986" cy="557106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2A15-B087-4DFD-E43E-896BB238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8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6CB30C8-63F3-EDC0-41C2-639A3E22A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401129247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E84FD-DF7F-6ED1-807D-82979D7A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04800"/>
            <a:ext cx="9906000" cy="1325563"/>
          </a:xfrm>
        </p:spPr>
        <p:txBody>
          <a:bodyPr>
            <a:normAutofit/>
          </a:bodyPr>
          <a:lstStyle/>
          <a:p>
            <a:pPr algn="ctr"/>
            <a:r>
              <a:rPr lang="en-US" i="0" dirty="0">
                <a:solidFill>
                  <a:schemeClr val="bg1"/>
                </a:solidFill>
                <a:effectLst/>
              </a:rPr>
              <a:t>Re</a:t>
            </a:r>
            <a:r>
              <a:rPr lang="en-US" i="0" dirty="0">
                <a:effectLst/>
              </a:rPr>
              <a:t>gional Commissions for Economic and Social Development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BAAF-F487-A649-917B-456A66E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80</a:t>
            </a:fld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DE7D77-8E39-EBE0-7B5C-C4A8029F6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What Regional Commissions for Economic and Social Development do: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Roboto" panose="02000000000000000000" pitchFamily="2" charset="0"/>
              </a:rPr>
              <a:t>They “promote economic development and cooperation in their respective regions”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They normally meet once a year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They enable member States to maintain contact with one another and with the Secretariat between sessions of the General Assembly, to which they submit their proposals and convey their concerns.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Roboto" panose="02000000000000000000" pitchFamily="2" charset="0"/>
              </a:rPr>
              <a:t>Each maintains offices and staff in their region to undertake programs of work</a:t>
            </a:r>
            <a:endParaRPr lang="en-US" b="0" i="0" dirty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4312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E84FD-DF7F-6ED1-807D-82979D7A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0"/>
            <a:ext cx="9906000" cy="1325563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chemeClr val="bg1"/>
                </a:solidFill>
                <a:effectLst/>
              </a:rPr>
              <a:t>In</a:t>
            </a:r>
            <a:r>
              <a:rPr lang="en-US" i="0" dirty="0">
                <a:effectLst/>
              </a:rPr>
              <a:t>ternational Development Banks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BAAF-F487-A649-917B-456A66E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81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65BBE3-33C9-BA46-2914-7B3CF3788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445" y="1676400"/>
            <a:ext cx="10923639" cy="335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1000D1-0625-C611-F67D-CD5EDFD3B69F}"/>
              </a:ext>
            </a:extLst>
          </p:cNvPr>
          <p:cNvSpPr txBox="1"/>
          <p:nvPr/>
        </p:nvSpPr>
        <p:spPr>
          <a:xfrm>
            <a:off x="8077200" y="4495800"/>
            <a:ext cx="2895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57396808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E84FD-DF7F-6ED1-807D-82979D7A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0"/>
            <a:ext cx="9906000" cy="1325563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chemeClr val="bg1"/>
                </a:solidFill>
                <a:effectLst/>
              </a:rPr>
              <a:t>In</a:t>
            </a:r>
            <a:r>
              <a:rPr lang="en-US" i="0" dirty="0">
                <a:effectLst/>
              </a:rPr>
              <a:t>ternational Development Banks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BAAF-F487-A649-917B-456A66E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82</a:t>
            </a:fld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9EBE02D-6425-54F7-4E65-EAB3D4A4D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There is a long list of International (or Multilateral) Development Banks.  The largest are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The African Development Bank Group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Roboto" panose="02000000000000000000" pitchFamily="2" charset="0"/>
              </a:rPr>
              <a:t>The Asian Development Bank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Roboto" panose="02000000000000000000" pitchFamily="2" charset="0"/>
              </a:rPr>
              <a:t>T</a:t>
            </a: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he European Bank for Reconstruction and Development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Roboto" panose="02000000000000000000" pitchFamily="2" charset="0"/>
              </a:rPr>
              <a:t>The Inter-American Development Bank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The World Bank Group</a:t>
            </a:r>
          </a:p>
          <a:p>
            <a:r>
              <a:rPr lang="en-US" b="0" dirty="0">
                <a:solidFill>
                  <a:srgbClr val="333333"/>
                </a:solidFill>
                <a:latin typeface="Roboto" panose="02000000000000000000" pitchFamily="2" charset="0"/>
              </a:rPr>
              <a:t>My Glossary lists 14 more and is surely incomplete</a:t>
            </a:r>
            <a:endParaRPr lang="en-US" b="0" i="0" dirty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2770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E84FD-DF7F-6ED1-807D-82979D7A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0"/>
            <a:ext cx="9906000" cy="1325563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chemeClr val="bg1"/>
                </a:solidFill>
                <a:effectLst/>
              </a:rPr>
              <a:t>In</a:t>
            </a:r>
            <a:r>
              <a:rPr lang="en-US" i="0" dirty="0">
                <a:effectLst/>
              </a:rPr>
              <a:t>ternational Development Banks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BAAF-F487-A649-917B-456A66E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83</a:t>
            </a:fld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9EBE02D-6425-54F7-4E65-EAB3D4A4D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Purpose: “to provide medium- and long-term capital for productive investment, often accompanied by technical assistance, in poor countries.”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333333"/>
                </a:solidFill>
                <a:latin typeface="Roboto" panose="02000000000000000000" pitchFamily="2" charset="0"/>
              </a:rPr>
              <a:t>They “may be publicly or privately owned and operated, but governments frequently make substantial contributions to the private ones.”</a:t>
            </a:r>
            <a:endParaRPr lang="en-US" b="0" i="0" dirty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Concerns:</a:t>
            </a:r>
          </a:p>
          <a:p>
            <a:pPr lvl="1"/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Bad investments</a:t>
            </a:r>
          </a:p>
          <a:p>
            <a:pPr lvl="1"/>
            <a:r>
              <a:rPr lang="en-US" dirty="0">
                <a:solidFill>
                  <a:srgbClr val="333333"/>
                </a:solidFill>
                <a:latin typeface="Roboto" panose="02000000000000000000" pitchFamily="2" charset="0"/>
              </a:rPr>
              <a:t>Imposing policies that destabilize countries</a:t>
            </a:r>
          </a:p>
          <a:p>
            <a:pPr lvl="1"/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Moral hazard:  encouraging irrespon</a:t>
            </a:r>
            <a:r>
              <a:rPr lang="en-US" dirty="0">
                <a:solidFill>
                  <a:srgbClr val="333333"/>
                </a:solidFill>
                <a:latin typeface="Roboto" panose="02000000000000000000" pitchFamily="2" charset="0"/>
              </a:rPr>
              <a:t>sible policies</a:t>
            </a:r>
            <a:endParaRPr lang="en-US" b="0" i="0" dirty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95FC01-E837-55F8-A757-1EC7BDA10DCA}"/>
              </a:ext>
            </a:extLst>
          </p:cNvPr>
          <p:cNvSpPr txBox="1"/>
          <p:nvPr/>
        </p:nvSpPr>
        <p:spPr>
          <a:xfrm>
            <a:off x="533400" y="586740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Britannica. Money</a:t>
            </a:r>
          </a:p>
        </p:txBody>
      </p:sp>
    </p:spTree>
    <p:extLst>
      <p:ext uri="{BB962C8B-B14F-4D97-AF65-F5344CB8AC3E}">
        <p14:creationId xmlns:p14="http://schemas.microsoft.com/office/powerpoint/2010/main" val="182891200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E84FD-DF7F-6ED1-807D-82979D7A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-3048"/>
            <a:ext cx="9906000" cy="1325563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chemeClr val="bg1"/>
                </a:solidFill>
                <a:effectLst/>
              </a:rPr>
              <a:t>Ec</a:t>
            </a:r>
            <a:r>
              <a:rPr lang="en-US" i="0" dirty="0">
                <a:effectLst/>
              </a:rPr>
              <a:t>onomic Groupings of Countries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BAAF-F487-A649-917B-456A66E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84</a:t>
            </a:fld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9EBE02D-6425-54F7-4E65-EAB3D4A4D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Free Trade Agreements and Customs Unions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Roboto" panose="02000000000000000000" pitchFamily="2" charset="0"/>
              </a:rPr>
              <a:t>European Union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USMCA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Roboto" panose="02000000000000000000" pitchFamily="2" charset="0"/>
              </a:rPr>
              <a:t>CPTPP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RCEP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MERCOSUR</a:t>
            </a:r>
          </a:p>
          <a:p>
            <a:r>
              <a:rPr lang="en-US" b="0" dirty="0">
                <a:solidFill>
                  <a:srgbClr val="333333"/>
                </a:solidFill>
                <a:latin typeface="Roboto" panose="02000000000000000000" pitchFamily="2" charset="0"/>
              </a:rPr>
              <a:t>Other</a:t>
            </a:r>
          </a:p>
          <a:p>
            <a:pPr lvl="1"/>
            <a:r>
              <a:rPr lang="en-US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G-20 Developing</a:t>
            </a:r>
          </a:p>
          <a:p>
            <a:pPr lvl="1"/>
            <a:r>
              <a:rPr lang="en-US" b="0" dirty="0">
                <a:solidFill>
                  <a:srgbClr val="333333"/>
                </a:solidFill>
                <a:latin typeface="Roboto" panose="02000000000000000000" pitchFamily="2" charset="0"/>
              </a:rPr>
              <a:t>Cairns Group</a:t>
            </a:r>
          </a:p>
        </p:txBody>
      </p:sp>
    </p:spTree>
    <p:extLst>
      <p:ext uri="{BB962C8B-B14F-4D97-AF65-F5344CB8AC3E}">
        <p14:creationId xmlns:p14="http://schemas.microsoft.com/office/powerpoint/2010/main" val="303110868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E84FD-DF7F-6ED1-807D-82979D7A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-3048"/>
            <a:ext cx="9906000" cy="1325563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chemeClr val="bg1"/>
                </a:solidFill>
                <a:effectLst/>
              </a:rPr>
              <a:t>Ec</a:t>
            </a:r>
            <a:r>
              <a:rPr lang="en-US" i="0" dirty="0">
                <a:effectLst/>
              </a:rPr>
              <a:t>onomic Groupings of Countries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BAAF-F487-A649-917B-456A66E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85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9211F8-AE11-BC9A-01A5-1B83EB4F8606}"/>
              </a:ext>
            </a:extLst>
          </p:cNvPr>
          <p:cNvSpPr txBox="1"/>
          <p:nvPr/>
        </p:nvSpPr>
        <p:spPr>
          <a:xfrm>
            <a:off x="457200" y="1447800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C4C88"/>
                </a:solidFill>
              </a:rPr>
              <a:t>European Union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816370-025E-B393-B2AE-25604F4D7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1066800"/>
            <a:ext cx="4741975" cy="549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03284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E84FD-DF7F-6ED1-807D-82979D7A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-3048"/>
            <a:ext cx="9906000" cy="1325563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chemeClr val="bg1"/>
                </a:solidFill>
                <a:effectLst/>
              </a:rPr>
              <a:t>Ec</a:t>
            </a:r>
            <a:r>
              <a:rPr lang="en-US" i="0" dirty="0">
                <a:effectLst/>
              </a:rPr>
              <a:t>onomic Groupings of Countries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BAAF-F487-A649-917B-456A66E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86</a:t>
            </a:fld>
            <a:endParaRPr lang="en-GB"/>
          </a:p>
        </p:txBody>
      </p:sp>
      <p:pic>
        <p:nvPicPr>
          <p:cNvPr id="3" name="Picture 4" descr="mage result for nafta map">
            <a:extLst>
              <a:ext uri="{FF2B5EF4-FFF2-40B4-BE49-F238E27FC236}">
                <a16:creationId xmlns:a16="http://schemas.microsoft.com/office/drawing/2014/main" id="{9229F743-B4DE-5612-3170-08353611A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219200"/>
            <a:ext cx="5636525" cy="519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CD64138-80E3-5A06-B3A2-30D073BDF783}"/>
              </a:ext>
            </a:extLst>
          </p:cNvPr>
          <p:cNvSpPr txBox="1">
            <a:spLocks/>
          </p:cNvSpPr>
          <p:nvPr/>
        </p:nvSpPr>
        <p:spPr>
          <a:xfrm>
            <a:off x="950794" y="2347416"/>
            <a:ext cx="2775045" cy="14763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4800"/>
              <a:t>NAFTA (now USMCA)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23082829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B9D95A5-9296-68AB-E0DB-5B8AA26BB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609600"/>
            <a:ext cx="7631838" cy="558453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F2684AB-525E-D64E-A1A0-0D88C13A36B8}"/>
              </a:ext>
            </a:extLst>
          </p:cNvPr>
          <p:cNvSpPr txBox="1">
            <a:spLocks/>
          </p:cNvSpPr>
          <p:nvPr/>
        </p:nvSpPr>
        <p:spPr>
          <a:xfrm>
            <a:off x="0" y="1487607"/>
            <a:ext cx="3143534" cy="3753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4800"/>
              <a:t>CPTPP</a:t>
            </a:r>
            <a:br>
              <a:rPr lang="en-US" sz="4800"/>
            </a:br>
            <a:r>
              <a:rPr lang="en-US" sz="4800"/>
              <a:t>=</a:t>
            </a:r>
            <a:br>
              <a:rPr lang="en-US" sz="4800"/>
            </a:br>
            <a:r>
              <a:rPr lang="en-US" sz="4800"/>
              <a:t>Trans-Pacific Partnership</a:t>
            </a:r>
            <a:br>
              <a:rPr lang="en-US" sz="4800"/>
            </a:br>
            <a:r>
              <a:rPr lang="en-US" sz="4800"/>
              <a:t>minus US</a:t>
            </a:r>
            <a:endParaRPr lang="en-US" sz="4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AE84FD-DF7F-6ED1-807D-82979D7A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-3048"/>
            <a:ext cx="9906000" cy="1325563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chemeClr val="bg1"/>
                </a:solidFill>
                <a:effectLst/>
              </a:rPr>
              <a:t>Ec</a:t>
            </a:r>
            <a:r>
              <a:rPr lang="en-US" i="0" dirty="0">
                <a:effectLst/>
              </a:rPr>
              <a:t>onomic Groupings of Countries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BAAF-F487-A649-917B-456A66E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747559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E84FD-DF7F-6ED1-807D-82979D7A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-3048"/>
            <a:ext cx="9906000" cy="1325563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chemeClr val="bg1"/>
                </a:solidFill>
                <a:effectLst/>
              </a:rPr>
              <a:t>Ec</a:t>
            </a:r>
            <a:r>
              <a:rPr lang="en-US" i="0" dirty="0">
                <a:effectLst/>
              </a:rPr>
              <a:t>onomic Groupings of Countries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BAAF-F487-A649-917B-456A66E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88</a:t>
            </a:fld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71F9D37-DDF2-353F-5A6A-869F11DC06DB}"/>
              </a:ext>
            </a:extLst>
          </p:cNvPr>
          <p:cNvSpPr txBox="1">
            <a:spLocks/>
          </p:cNvSpPr>
          <p:nvPr/>
        </p:nvSpPr>
        <p:spPr>
          <a:xfrm>
            <a:off x="668741" y="1632004"/>
            <a:ext cx="3979459" cy="35677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/>
              <a:t>RCEP</a:t>
            </a:r>
            <a:br>
              <a:rPr lang="en-US" sz="4800" dirty="0"/>
            </a:br>
            <a:r>
              <a:rPr lang="en-US" sz="4800" dirty="0"/>
              <a:t>=</a:t>
            </a:r>
            <a:br>
              <a:rPr lang="en-US" sz="4800" dirty="0"/>
            </a:br>
            <a:r>
              <a:rPr lang="en-US" sz="4800" dirty="0"/>
              <a:t>Regional Comprehensive Economic Partnership</a:t>
            </a:r>
            <a:br>
              <a:rPr lang="en-US" sz="4800" dirty="0"/>
            </a:br>
            <a:endParaRPr lang="en-US" sz="4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496A55-5D9D-C69F-623C-8A03F3EC1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990600"/>
            <a:ext cx="4431916" cy="514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5114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E84FD-DF7F-6ED1-807D-82979D7A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-3048"/>
            <a:ext cx="9906000" cy="1325563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chemeClr val="bg1"/>
                </a:solidFill>
                <a:effectLst/>
              </a:rPr>
              <a:t>Ec</a:t>
            </a:r>
            <a:r>
              <a:rPr lang="en-US" i="0" dirty="0">
                <a:effectLst/>
              </a:rPr>
              <a:t>onomic Groupings of Countries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BAAF-F487-A649-917B-456A66E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89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0B5CB84-61AE-90D3-4D2C-6B20AA0895D3}"/>
              </a:ext>
            </a:extLst>
          </p:cNvPr>
          <p:cNvSpPr txBox="1">
            <a:spLocks/>
          </p:cNvSpPr>
          <p:nvPr/>
        </p:nvSpPr>
        <p:spPr>
          <a:xfrm>
            <a:off x="950794" y="2444119"/>
            <a:ext cx="3316406" cy="1379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/>
              <a:t>MERCOSUR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7ADE29-F79F-4C91-B795-7EE470B9D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635" y="914400"/>
            <a:ext cx="3741120" cy="531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943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toon of a cartoon of a person on a ship sinking&#10;&#10;Description automatically generated">
            <a:extLst>
              <a:ext uri="{FF2B5EF4-FFF2-40B4-BE49-F238E27FC236}">
                <a16:creationId xmlns:a16="http://schemas.microsoft.com/office/drawing/2014/main" id="{604A6C89-EF0F-2A2C-C95D-99A942CE5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0823" y="643466"/>
            <a:ext cx="7330353" cy="557106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2A15-B087-4DFD-E43E-896BB238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9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F56B2DC-B393-949A-AFF2-B58B84A67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107199238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94129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B9A2C1-B1DC-A5A5-CC86-DDECA7AF7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032" y="1408303"/>
            <a:ext cx="3143534" cy="259528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 err="1"/>
              <a:t>AfCFTA</a:t>
            </a:r>
            <a:br>
              <a:rPr lang="en-US" sz="4800" dirty="0"/>
            </a:br>
            <a:r>
              <a:rPr lang="en-US" sz="4800" dirty="0"/>
              <a:t>Largest FTA, with 55 countries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F17FCC-E169-8F8C-FCAC-F90DDE868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3994" y="1404471"/>
            <a:ext cx="5257800" cy="5232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90484C-ED61-6B02-F102-634158DAA7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2003" y="805703"/>
            <a:ext cx="3721100" cy="647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A457FD-9C03-93B4-0791-34BC69E4B6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9253" y="4950386"/>
            <a:ext cx="2514600" cy="749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8254CEB-69F1-4469-8186-393BFA665444}"/>
              </a:ext>
            </a:extLst>
          </p:cNvPr>
          <p:cNvSpPr txBox="1"/>
          <p:nvPr/>
        </p:nvSpPr>
        <p:spPr>
          <a:xfrm>
            <a:off x="873897" y="5355783"/>
            <a:ext cx="1285103" cy="92333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47 ratified as of Aug, 2023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663AFEC-A779-DF0A-91FD-CC6FBB3A3D1C}"/>
              </a:ext>
            </a:extLst>
          </p:cNvPr>
          <p:cNvCxnSpPr/>
          <p:nvPr/>
        </p:nvCxnSpPr>
        <p:spPr>
          <a:xfrm flipV="1">
            <a:off x="2159000" y="5106248"/>
            <a:ext cx="380314" cy="22242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D39D474-0FA6-9832-84C3-190E1C95EF01}"/>
              </a:ext>
            </a:extLst>
          </p:cNvPr>
          <p:cNvSpPr txBox="1"/>
          <p:nvPr/>
        </p:nvSpPr>
        <p:spPr>
          <a:xfrm>
            <a:off x="8991600" y="685800"/>
            <a:ext cx="137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Agreed 2018</a:t>
            </a:r>
          </a:p>
        </p:txBody>
      </p:sp>
    </p:spTree>
    <p:extLst>
      <p:ext uri="{BB962C8B-B14F-4D97-AF65-F5344CB8AC3E}">
        <p14:creationId xmlns:p14="http://schemas.microsoft.com/office/powerpoint/2010/main" val="82078474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E84FD-DF7F-6ED1-807D-82979D7A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-3048"/>
            <a:ext cx="9906000" cy="1325563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chemeClr val="bg1"/>
                </a:solidFill>
                <a:effectLst/>
              </a:rPr>
              <a:t>Ec</a:t>
            </a:r>
            <a:r>
              <a:rPr lang="en-US" i="0" dirty="0">
                <a:effectLst/>
              </a:rPr>
              <a:t>onomic Groupings of Countries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BAAF-F487-A649-917B-456A66E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91</a:t>
            </a:fld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931E7F6-6438-5911-A78A-09FB668EC3D7}"/>
              </a:ext>
            </a:extLst>
          </p:cNvPr>
          <p:cNvSpPr txBox="1">
            <a:spLocks/>
          </p:cNvSpPr>
          <p:nvPr/>
        </p:nvSpPr>
        <p:spPr>
          <a:xfrm>
            <a:off x="609600" y="1981200"/>
            <a:ext cx="3316406" cy="1379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/>
              <a:t>G20 Developing Countries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0A14D5-ED5F-2AF2-B8DA-F2EF4B20D1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1371600"/>
            <a:ext cx="7772400" cy="42692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716FE5-04FB-EEEB-AB04-182F919E1F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200400"/>
            <a:ext cx="2819400" cy="161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95313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E84FD-DF7F-6ED1-807D-82979D7A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-3048"/>
            <a:ext cx="9906000" cy="1325563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chemeClr val="bg1"/>
                </a:solidFill>
                <a:effectLst/>
              </a:rPr>
              <a:t>Ec</a:t>
            </a:r>
            <a:r>
              <a:rPr lang="en-US" i="0" dirty="0">
                <a:effectLst/>
              </a:rPr>
              <a:t>onomic Groupings of Countries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BAAF-F487-A649-917B-456A66E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92</a:t>
            </a:fld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931E7F6-6438-5911-A78A-09FB668EC3D7}"/>
              </a:ext>
            </a:extLst>
          </p:cNvPr>
          <p:cNvSpPr txBox="1">
            <a:spLocks/>
          </p:cNvSpPr>
          <p:nvPr/>
        </p:nvSpPr>
        <p:spPr>
          <a:xfrm>
            <a:off x="609600" y="1981200"/>
            <a:ext cx="3316406" cy="1379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/>
              <a:t>Cairns Group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DBCABB-922E-3C43-9FEE-35984B731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3429000"/>
            <a:ext cx="1866900" cy="787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C971AD-A4F0-F0C2-FA53-2DE581386F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1295400"/>
            <a:ext cx="7772400" cy="415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6463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0A9941-12DD-460C-D9E8-8C8AE2B85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93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ED7F52D-D514-3FA2-BAC4-F8CBA71DB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61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Ne</a:t>
            </a:r>
            <a:r>
              <a:rPr lang="en-US" dirty="0"/>
              <a:t>xt Week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630308-2240-36F3-3E84-B3D4C819CB27}"/>
              </a:ext>
            </a:extLst>
          </p:cNvPr>
          <p:cNvSpPr txBox="1"/>
          <p:nvPr/>
        </p:nvSpPr>
        <p:spPr>
          <a:xfrm>
            <a:off x="3368956" y="2251881"/>
            <a:ext cx="523502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/>
              <a:t>Economic Inequality</a:t>
            </a:r>
            <a:endParaRPr lang="en-US" sz="4000" dirty="0"/>
          </a:p>
          <a:p>
            <a:pPr algn="ctr"/>
            <a:r>
              <a:rPr lang="en-US" sz="4000" dirty="0"/>
              <a:t>Roger White </a:t>
            </a:r>
          </a:p>
          <a:p>
            <a:pPr algn="ctr"/>
            <a:r>
              <a:rPr lang="en-US" sz="4000" dirty="0"/>
              <a:t>Whittier College</a:t>
            </a:r>
          </a:p>
        </p:txBody>
      </p:sp>
    </p:spTree>
    <p:extLst>
      <p:ext uri="{BB962C8B-B14F-4D97-AF65-F5344CB8AC3E}">
        <p14:creationId xmlns:p14="http://schemas.microsoft.com/office/powerpoint/2010/main" val="362335993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Chart, line chart&#10;&#10;Description automatically generated">
            <a:extLst>
              <a:ext uri="{FF2B5EF4-FFF2-40B4-BE49-F238E27FC236}">
                <a16:creationId xmlns:a16="http://schemas.microsoft.com/office/drawing/2014/main" id="{60AAD2E0-F2B3-B94D-A37B-FD662AAA6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1237478" y="1260089"/>
            <a:ext cx="9940273" cy="4970137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957F75-F5DA-8C44-8501-67551F3CC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10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Inc</a:t>
            </a:r>
            <a:r>
              <a:rPr lang="en-US" dirty="0"/>
              <a:t>ome Inequality: Share of Top 10%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FEF569-E87E-1C45-A389-3D60AB397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94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47C5B47-B721-774B-9F7E-995ED5E83EA8}"/>
              </a:ext>
            </a:extLst>
          </p:cNvPr>
          <p:cNvCxnSpPr/>
          <p:nvPr/>
        </p:nvCxnSpPr>
        <p:spPr>
          <a:xfrm>
            <a:off x="9368927" y="2690870"/>
            <a:ext cx="243058" cy="868063"/>
          </a:xfrm>
          <a:prstGeom prst="line">
            <a:avLst/>
          </a:prstGeom>
          <a:ln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FBECA3B-4BCB-8647-8F08-0667663652B3}"/>
              </a:ext>
            </a:extLst>
          </p:cNvPr>
          <p:cNvSpPr txBox="1"/>
          <p:nvPr/>
        </p:nvSpPr>
        <p:spPr>
          <a:xfrm>
            <a:off x="8777489" y="3628042"/>
            <a:ext cx="20698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C4C88"/>
                </a:solidFill>
              </a:rPr>
              <a:t>Dot-com Bubble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7F3719D-C579-484E-9CC7-B1113C764FDF}"/>
              </a:ext>
            </a:extLst>
          </p:cNvPr>
          <p:cNvCxnSpPr>
            <a:cxnSpLocks/>
          </p:cNvCxnSpPr>
          <p:nvPr/>
        </p:nvCxnSpPr>
        <p:spPr>
          <a:xfrm>
            <a:off x="9979755" y="2272312"/>
            <a:ext cx="664596" cy="786625"/>
          </a:xfrm>
          <a:prstGeom prst="line">
            <a:avLst/>
          </a:prstGeom>
          <a:ln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A136734-DA4E-C745-945D-EA4862CE8C5E}"/>
              </a:ext>
            </a:extLst>
          </p:cNvPr>
          <p:cNvSpPr txBox="1"/>
          <p:nvPr/>
        </p:nvSpPr>
        <p:spPr>
          <a:xfrm>
            <a:off x="9734575" y="3058937"/>
            <a:ext cx="19877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C4C88"/>
                </a:solidFill>
              </a:rPr>
              <a:t>Housing Bubble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91A105-2ADE-1742-A9CD-67E580826EDE}"/>
              </a:ext>
            </a:extLst>
          </p:cNvPr>
          <p:cNvCxnSpPr>
            <a:cxnSpLocks/>
          </p:cNvCxnSpPr>
          <p:nvPr/>
        </p:nvCxnSpPr>
        <p:spPr>
          <a:xfrm flipV="1">
            <a:off x="3457487" y="1843487"/>
            <a:ext cx="540423" cy="207738"/>
          </a:xfrm>
          <a:prstGeom prst="line">
            <a:avLst/>
          </a:prstGeom>
          <a:ln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73561DA-ACEE-2545-BEDE-B0F11182A83F}"/>
              </a:ext>
            </a:extLst>
          </p:cNvPr>
          <p:cNvSpPr txBox="1"/>
          <p:nvPr/>
        </p:nvSpPr>
        <p:spPr>
          <a:xfrm>
            <a:off x="4473566" y="3058937"/>
            <a:ext cx="8290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C4C88"/>
                </a:solidFill>
              </a:rPr>
              <a:t>WWII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33D7A2-240F-8945-9179-285069379291}"/>
              </a:ext>
            </a:extLst>
          </p:cNvPr>
          <p:cNvSpPr txBox="1"/>
          <p:nvPr/>
        </p:nvSpPr>
        <p:spPr>
          <a:xfrm>
            <a:off x="4124011" y="1652596"/>
            <a:ext cx="23920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C4C88"/>
                </a:solidFill>
              </a:rPr>
              <a:t>Stock Market Crash</a:t>
            </a:r>
          </a:p>
        </p:txBody>
      </p:sp>
    </p:spTree>
    <p:extLst>
      <p:ext uri="{BB962C8B-B14F-4D97-AF65-F5344CB8AC3E}">
        <p14:creationId xmlns:p14="http://schemas.microsoft.com/office/powerpoint/2010/main" val="328382591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55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Tha</a:t>
            </a:r>
            <a:r>
              <a:rPr lang="en-US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781"/>
            <a:ext cx="10515600" cy="562494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www.NEEDEcon.org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Alan Deardorff</a:t>
            </a:r>
          </a:p>
          <a:p>
            <a:pPr marL="0" indent="0" algn="ctr">
              <a:buNone/>
            </a:pPr>
            <a:r>
              <a:rPr lang="en-US" dirty="0" err="1"/>
              <a:t>alandear@umich.edu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dirty="0">
                <a:hlinkClick r:id="rId3"/>
              </a:rPr>
              <a:t>info@NEEDEcon.org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u="sng" dirty="0">
                <a:hlinkClick r:id="rId4"/>
              </a:rPr>
              <a:t>www.NEEDEcon.org/testimonials.php</a:t>
            </a:r>
            <a:endParaRPr lang="en-US" u="sng" dirty="0"/>
          </a:p>
          <a:p>
            <a:pPr marL="0" indent="0" algn="ctr">
              <a:buNone/>
            </a:pPr>
            <a:endParaRPr lang="en-US" u="sng" dirty="0"/>
          </a:p>
          <a:p>
            <a:pPr marL="0" indent="0" algn="ctr">
              <a:buNone/>
            </a:pPr>
            <a:r>
              <a:rPr lang="en-US" dirty="0"/>
              <a:t>Become a Friend of NEED:  </a:t>
            </a:r>
            <a:r>
              <a:rPr lang="en-US" dirty="0" err="1"/>
              <a:t>www.NEEDEcon.org</a:t>
            </a:r>
            <a:r>
              <a:rPr lang="en-US" dirty="0"/>
              <a:t>/friend.php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6507122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17605</TotalTime>
  <Words>3789</Words>
  <Application>Microsoft Macintosh PowerPoint</Application>
  <PresentationFormat>Widescreen</PresentationFormat>
  <Paragraphs>721</Paragraphs>
  <Slides>95</Slides>
  <Notes>49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108" baseType="lpstr">
      <vt:lpstr>Andes</vt:lpstr>
      <vt:lpstr>Arial</vt:lpstr>
      <vt:lpstr>Calibri</vt:lpstr>
      <vt:lpstr>Courier New</vt:lpstr>
      <vt:lpstr>GH Guardian Headline</vt:lpstr>
      <vt:lpstr>Google Sans</vt:lpstr>
      <vt:lpstr>GuardianTextEgyptian</vt:lpstr>
      <vt:lpstr>MercurySSm-Book-Pro_Web</vt:lpstr>
      <vt:lpstr>Museo Sans 300</vt:lpstr>
      <vt:lpstr>Open Sans</vt:lpstr>
      <vt:lpstr>Palatino Linotype</vt:lpstr>
      <vt:lpstr>Roboto</vt:lpstr>
      <vt:lpstr>Custom Design</vt:lpstr>
      <vt:lpstr>PowerPoint Presentation</vt:lpstr>
      <vt:lpstr> Course Outline</vt:lpstr>
      <vt:lpstr>International Economic Institutions</vt:lpstr>
      <vt:lpstr>Main Economic Institutions</vt:lpstr>
      <vt:lpstr>Views</vt:lpstr>
      <vt:lpstr>UN</vt:lpstr>
      <vt:lpstr>UN</vt:lpstr>
      <vt:lpstr>IMF</vt:lpstr>
      <vt:lpstr>IMF</vt:lpstr>
      <vt:lpstr>IMF</vt:lpstr>
      <vt:lpstr>IMF &amp; World Bank</vt:lpstr>
      <vt:lpstr>World Bank</vt:lpstr>
      <vt:lpstr>World Bank</vt:lpstr>
      <vt:lpstr>WTO</vt:lpstr>
      <vt:lpstr>WTO</vt:lpstr>
      <vt:lpstr>WTO</vt:lpstr>
      <vt:lpstr>WTO</vt:lpstr>
      <vt:lpstr> Outline</vt:lpstr>
      <vt:lpstr> Institutions Compared</vt:lpstr>
      <vt:lpstr> United Nations</vt:lpstr>
      <vt:lpstr> United Nations</vt:lpstr>
      <vt:lpstr> United Nations</vt:lpstr>
      <vt:lpstr> United Nations</vt:lpstr>
      <vt:lpstr> United Nations</vt:lpstr>
      <vt:lpstr> United Nations</vt:lpstr>
      <vt:lpstr> UN Personnel</vt:lpstr>
      <vt:lpstr> UN Views</vt:lpstr>
      <vt:lpstr> UN Budget</vt:lpstr>
      <vt:lpstr> UN Budget</vt:lpstr>
      <vt:lpstr> UN Budget</vt:lpstr>
      <vt:lpstr> IMF</vt:lpstr>
      <vt:lpstr>IMF</vt:lpstr>
      <vt:lpstr>IMF</vt:lpstr>
      <vt:lpstr>IMF</vt:lpstr>
      <vt:lpstr>Aside on SDRs</vt:lpstr>
      <vt:lpstr>Aside on SDRs</vt:lpstr>
      <vt:lpstr>Aside on SDRs</vt:lpstr>
      <vt:lpstr>IMF Funding</vt:lpstr>
      <vt:lpstr>IMF Funding</vt:lpstr>
      <vt:lpstr>IMF Funding</vt:lpstr>
      <vt:lpstr>IMF Funding</vt:lpstr>
      <vt:lpstr>IMF Funding</vt:lpstr>
      <vt:lpstr> World Bank</vt:lpstr>
      <vt:lpstr>World Bank</vt:lpstr>
      <vt:lpstr>World Bank</vt:lpstr>
      <vt:lpstr>World Bank</vt:lpstr>
      <vt:lpstr>World Bank</vt:lpstr>
      <vt:lpstr>World Bank Lending</vt:lpstr>
      <vt:lpstr>World Bank Lending</vt:lpstr>
      <vt:lpstr> World Trade Organization</vt:lpstr>
      <vt:lpstr>WTO</vt:lpstr>
      <vt:lpstr>WTO</vt:lpstr>
      <vt:lpstr>WTO</vt:lpstr>
      <vt:lpstr>WTO Functions</vt:lpstr>
      <vt:lpstr>WTO Functions</vt:lpstr>
      <vt:lpstr>WTO Functions</vt:lpstr>
      <vt:lpstr>WTO Functions</vt:lpstr>
      <vt:lpstr>WTO Functions</vt:lpstr>
      <vt:lpstr>WTO and the United States </vt:lpstr>
      <vt:lpstr>WTO Disputes </vt:lpstr>
      <vt:lpstr>WTO Disputes </vt:lpstr>
      <vt:lpstr>WTO and the United States </vt:lpstr>
      <vt:lpstr>WTO and the United States </vt:lpstr>
      <vt:lpstr>Other Institutions</vt:lpstr>
      <vt:lpstr> OECD</vt:lpstr>
      <vt:lpstr> OECD</vt:lpstr>
      <vt:lpstr> OECD</vt:lpstr>
      <vt:lpstr> G-20</vt:lpstr>
      <vt:lpstr> G-20</vt:lpstr>
      <vt:lpstr> G-20</vt:lpstr>
      <vt:lpstr> UNCTAD</vt:lpstr>
      <vt:lpstr> UNCTAD</vt:lpstr>
      <vt:lpstr> ILO</vt:lpstr>
      <vt:lpstr> ILO</vt:lpstr>
      <vt:lpstr> ILO</vt:lpstr>
      <vt:lpstr> WIPO</vt:lpstr>
      <vt:lpstr> WIPO</vt:lpstr>
      <vt:lpstr>Regional Commissions for Economic and Social Development</vt:lpstr>
      <vt:lpstr>Regional Commissions for Economic and Social Development</vt:lpstr>
      <vt:lpstr>Regional Commissions for Economic and Social Development</vt:lpstr>
      <vt:lpstr>International Development Banks</vt:lpstr>
      <vt:lpstr>International Development Banks</vt:lpstr>
      <vt:lpstr>International Development Banks</vt:lpstr>
      <vt:lpstr>Economic Groupings of Countries</vt:lpstr>
      <vt:lpstr>Economic Groupings of Countries</vt:lpstr>
      <vt:lpstr>Economic Groupings of Countries</vt:lpstr>
      <vt:lpstr>Economic Groupings of Countries</vt:lpstr>
      <vt:lpstr>Economic Groupings of Countries</vt:lpstr>
      <vt:lpstr>Economic Groupings of Countries</vt:lpstr>
      <vt:lpstr>AfCFTA Largest FTA, with 55 countries</vt:lpstr>
      <vt:lpstr>Economic Groupings of Countries</vt:lpstr>
      <vt:lpstr>Economic Groupings of Countries</vt:lpstr>
      <vt:lpstr>Next Week</vt:lpstr>
      <vt:lpstr>Income Inequality: Share of Top 10%</vt:lpstr>
      <vt:lpstr>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Deardorff, Alan</cp:lastModifiedBy>
  <cp:revision>363</cp:revision>
  <cp:lastPrinted>2022-01-18T19:59:29Z</cp:lastPrinted>
  <dcterms:created xsi:type="dcterms:W3CDTF">2017-05-03T22:30:38Z</dcterms:created>
  <dcterms:modified xsi:type="dcterms:W3CDTF">2023-11-08T12:58:40Z</dcterms:modified>
</cp:coreProperties>
</file>